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9" r:id="rId3"/>
    <p:sldId id="256" r:id="rId4"/>
    <p:sldId id="257" r:id="rId5"/>
    <p:sldId id="272" r:id="rId6"/>
    <p:sldId id="273" r:id="rId7"/>
    <p:sldId id="283" r:id="rId8"/>
    <p:sldId id="266" r:id="rId9"/>
    <p:sldId id="267" r:id="rId10"/>
    <p:sldId id="268" r:id="rId11"/>
    <p:sldId id="269" r:id="rId12"/>
    <p:sldId id="270" r:id="rId13"/>
    <p:sldId id="277" r:id="rId14"/>
    <p:sldId id="278" r:id="rId15"/>
    <p:sldId id="279" r:id="rId16"/>
    <p:sldId id="280" r:id="rId17"/>
    <p:sldId id="281" r:id="rId18"/>
    <p:sldId id="282" r:id="rId19"/>
    <p:sldId id="264" r:id="rId20"/>
    <p:sldId id="263" r:id="rId21"/>
    <p:sldId id="274" r:id="rId22"/>
    <p:sldId id="275" r:id="rId23"/>
    <p:sldId id="276" r:id="rId24"/>
    <p:sldId id="28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182842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2010701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1224393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60820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576437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620560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534506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1528760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2581502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129037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6B016-D0F8-473D-A6CA-8A3E98EEF079}" type="datetimeFigureOut">
              <a:rPr lang="en-GB" smtClean="0"/>
              <a:pPr/>
              <a:t>01/05/2012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1043892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A6B016-D0F8-473D-A6CA-8A3E98EEF079}" type="datetimeFigureOut">
              <a:rPr lang="en-GB" smtClean="0"/>
              <a:pPr/>
              <a:t>01/05/2012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AC5B9F-B088-40DE-8EDE-26C225B01ECF}" type="slidenum">
              <a:rPr lang="en-GB" smtClean="0"/>
              <a:pPr/>
              <a:t>‹#›</a:t>
            </a:fld>
            <a:endParaRPr lang="en-GB"/>
          </a:p>
        </p:txBody>
      </p:sp>
    </p:spTree>
    <p:extLst>
      <p:ext uri="{BB962C8B-B14F-4D97-AF65-F5344CB8AC3E}">
        <p14:creationId xmlns:p14="http://schemas.microsoft.com/office/powerpoint/2010/main" xmlns="" val="396016949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5.png"/><Relationship Id="rId2" Type="http://schemas.openxmlformats.org/officeDocument/2006/relationships/hyperlink" Target="http://www.travelblog.org/Photos/5955975"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Turtle</a:t>
            </a:r>
            <a:endParaRPr lang="en-US" dirty="0"/>
          </a:p>
        </p:txBody>
      </p:sp>
      <p:sp>
        <p:nvSpPr>
          <p:cNvPr id="3" name="Content Placeholder 2"/>
          <p:cNvSpPr>
            <a:spLocks noGrp="1"/>
          </p:cNvSpPr>
          <p:nvPr>
            <p:ph idx="1"/>
          </p:nvPr>
        </p:nvSpPr>
        <p:spPr/>
        <p:txBody>
          <a:bodyPr>
            <a:normAutofit/>
          </a:bodyPr>
          <a:lstStyle/>
          <a:p>
            <a:r>
              <a:rPr lang="en-US" sz="1800" dirty="0" smtClean="0"/>
              <a:t>The turtle was made in a rectangular shape. The people on the border(not the sides) of the formation would hold their shields in front of their bodies. The men in the middle would hold their shields on top of their heads.</a:t>
            </a:r>
            <a:endParaRPr lang="en-US" sz="1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09800" y="2514600"/>
            <a:ext cx="4800600" cy="40940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3873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229600" cy="1143000"/>
          </a:xfrm>
        </p:spPr>
        <p:txBody>
          <a:bodyPr>
            <a:noAutofit/>
          </a:bodyPr>
          <a:lstStyle/>
          <a:p>
            <a:r>
              <a:rPr lang="en-US" sz="16600" dirty="0" smtClean="0"/>
              <a:t>The battle of Alesia</a:t>
            </a:r>
            <a:endParaRPr lang="en-US" sz="16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upload.wikimedia.org/wikipedia/commons/e/e6/SiegeAlesia.png"/>
          <p:cNvPicPr>
            <a:picLocks noChangeAspect="1" noChangeArrowheads="1"/>
          </p:cNvPicPr>
          <p:nvPr/>
        </p:nvPicPr>
        <p:blipFill>
          <a:blip r:embed="rId2" cstate="print"/>
          <a:srcRect/>
          <a:stretch>
            <a:fillRect/>
          </a:stretch>
        </p:blipFill>
        <p:spPr bwMode="auto">
          <a:xfrm>
            <a:off x="609600" y="3901"/>
            <a:ext cx="7924800" cy="685409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Romans weapons</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Gladius</a:t>
            </a:r>
            <a:br>
              <a:rPr lang="en-US" dirty="0" smtClean="0"/>
            </a:br>
            <a:endParaRPr lang="ru-RU" dirty="0"/>
          </a:p>
        </p:txBody>
      </p:sp>
      <p:sp>
        <p:nvSpPr>
          <p:cNvPr id="3" name="Содержимое 2"/>
          <p:cNvSpPr>
            <a:spLocks noGrp="1"/>
          </p:cNvSpPr>
          <p:nvPr>
            <p:ph idx="1"/>
          </p:nvPr>
        </p:nvSpPr>
        <p:spPr/>
        <p:txBody>
          <a:bodyPr/>
          <a:lstStyle/>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87824" y="1844824"/>
            <a:ext cx="3096344" cy="42635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Pilum</a:t>
            </a:r>
            <a:r>
              <a:rPr lang="en-US" dirty="0" smtClean="0"/>
              <a:t> </a:t>
            </a:r>
            <a:endParaRPr lang="ru-RU" dirty="0"/>
          </a:p>
        </p:txBody>
      </p:sp>
      <p:sp>
        <p:nvSpPr>
          <p:cNvPr id="3" name="Содержимое 2"/>
          <p:cNvSpPr>
            <a:spLocks noGrp="1"/>
          </p:cNvSpPr>
          <p:nvPr>
            <p:ph idx="1"/>
          </p:nvPr>
        </p:nvSpPr>
        <p:spPr/>
        <p:txBody>
          <a:bodyPr/>
          <a:lstStyle/>
          <a:p>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87824" y="2132856"/>
            <a:ext cx="4478610" cy="33417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Shield </a:t>
            </a:r>
            <a:endParaRPr lang="ru-RU" dirty="0"/>
          </a:p>
        </p:txBody>
      </p:sp>
      <p:sp>
        <p:nvSpPr>
          <p:cNvPr id="3" name="Содержимое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19872" y="1772816"/>
            <a:ext cx="2134914" cy="4137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Ballista </a:t>
            </a:r>
            <a:endParaRPr lang="ru-RU"/>
          </a:p>
        </p:txBody>
      </p:sp>
      <p:sp>
        <p:nvSpPr>
          <p:cNvPr id="3" name="Содержимое 2"/>
          <p:cNvSpPr>
            <a:spLocks noGrp="1"/>
          </p:cNvSpPr>
          <p:nvPr>
            <p:ph idx="1"/>
          </p:nvPr>
        </p:nvSpPr>
        <p:spPr/>
        <p:txBody>
          <a:bodyPr/>
          <a:lstStyle/>
          <a:p>
            <a:endParaRPr lang="ru-R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31840" y="1988840"/>
            <a:ext cx="3519834" cy="35198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Pugio </a:t>
            </a:r>
            <a:endParaRPr lang="en-GB" dirty="0"/>
          </a:p>
        </p:txBody>
      </p:sp>
      <p:sp>
        <p:nvSpPr>
          <p:cNvPr id="3" name="Content Placeholder 2"/>
          <p:cNvSpPr>
            <a:spLocks noGrp="1"/>
          </p:cNvSpPr>
          <p:nvPr>
            <p:ph idx="1"/>
          </p:nvPr>
        </p:nvSpPr>
        <p:spPr/>
        <p:txBody>
          <a:bodyPr/>
          <a:lstStyle/>
          <a:p>
            <a:endParaRPr lang="en-GB"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83768" y="2492896"/>
            <a:ext cx="4339532" cy="28877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27654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1506" name="Picture 2" descr="http://www.mlahanas.de/Greeks/war/Catapults-Dateien/image001.jpg"/>
          <p:cNvPicPr>
            <a:picLocks noChangeAspect="1" noChangeArrowheads="1"/>
          </p:cNvPicPr>
          <p:nvPr/>
        </p:nvPicPr>
        <p:blipFill>
          <a:blip r:embed="rId2" cstate="print"/>
          <a:srcRect/>
          <a:stretch>
            <a:fillRect/>
          </a:stretch>
        </p:blipFill>
        <p:spPr bwMode="auto">
          <a:xfrm>
            <a:off x="0" y="-1"/>
            <a:ext cx="9144000" cy="687397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0" y="1"/>
            <a:ext cx="9144000" cy="6858000"/>
          </a:xfrm>
        </p:spPr>
        <p:txBody>
          <a:bodyPr/>
          <a:lstStyle/>
          <a:p>
            <a:endParaRPr lang="en-GB" dirty="0"/>
          </a:p>
        </p:txBody>
      </p:sp>
      <p:pic>
        <p:nvPicPr>
          <p:cNvPr id="2050" name="Picture 2" descr="Roman Army Jerash">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500" y="-100013"/>
            <a:ext cx="9525" cy="95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Roman Army Jerash">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5900" y="52387"/>
            <a:ext cx="9525" cy="95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0847705">
            <a:off x="155345" y="259228"/>
            <a:ext cx="2576513" cy="17141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752600" y="381000"/>
            <a:ext cx="2635849" cy="1676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rot="674532">
            <a:off x="136185" y="1825932"/>
            <a:ext cx="2477213" cy="16408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rot="307330">
            <a:off x="2528674" y="1854941"/>
            <a:ext cx="2809547" cy="21479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0596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2000"/>
                                        <p:tgtEl>
                                          <p:spTgt spid="2053"/>
                                        </p:tgtEl>
                                      </p:cBhvr>
                                    </p:animEffect>
                                    <p:anim calcmode="lin" valueType="num">
                                      <p:cBhvr>
                                        <p:cTn id="8" dur="2000" fill="hold"/>
                                        <p:tgtEl>
                                          <p:spTgt spid="2053"/>
                                        </p:tgtEl>
                                        <p:attrNameLst>
                                          <p:attrName>ppt_w</p:attrName>
                                        </p:attrNameLst>
                                      </p:cBhvr>
                                      <p:tavLst>
                                        <p:tav tm="0" fmla="#ppt_w*sin(2.5*pi*$)">
                                          <p:val>
                                            <p:fltVal val="0"/>
                                          </p:val>
                                        </p:tav>
                                        <p:tav tm="100000">
                                          <p:val>
                                            <p:fltVal val="1"/>
                                          </p:val>
                                        </p:tav>
                                      </p:tavLst>
                                    </p:anim>
                                    <p:anim calcmode="lin" valueType="num">
                                      <p:cBhvr>
                                        <p:cTn id="9" dur="2000" fill="hold"/>
                                        <p:tgtEl>
                                          <p:spTgt spid="205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wipe(down)">
                                      <p:cBhvr>
                                        <p:cTn id="14" dur="580">
                                          <p:stCondLst>
                                            <p:cond delay="0"/>
                                          </p:stCondLst>
                                        </p:cTn>
                                        <p:tgtEl>
                                          <p:spTgt spid="1026"/>
                                        </p:tgtEl>
                                      </p:cBhvr>
                                    </p:animEffect>
                                    <p:anim calcmode="lin" valueType="num">
                                      <p:cBhvr>
                                        <p:cTn id="15"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20" dur="26">
                                          <p:stCondLst>
                                            <p:cond delay="650"/>
                                          </p:stCondLst>
                                        </p:cTn>
                                        <p:tgtEl>
                                          <p:spTgt spid="1026"/>
                                        </p:tgtEl>
                                      </p:cBhvr>
                                      <p:to x="100000" y="60000"/>
                                    </p:animScale>
                                    <p:animScale>
                                      <p:cBhvr>
                                        <p:cTn id="21" dur="166" decel="50000">
                                          <p:stCondLst>
                                            <p:cond delay="676"/>
                                          </p:stCondLst>
                                        </p:cTn>
                                        <p:tgtEl>
                                          <p:spTgt spid="1026"/>
                                        </p:tgtEl>
                                      </p:cBhvr>
                                      <p:to x="100000" y="100000"/>
                                    </p:animScale>
                                    <p:animScale>
                                      <p:cBhvr>
                                        <p:cTn id="22" dur="26">
                                          <p:stCondLst>
                                            <p:cond delay="1312"/>
                                          </p:stCondLst>
                                        </p:cTn>
                                        <p:tgtEl>
                                          <p:spTgt spid="1026"/>
                                        </p:tgtEl>
                                      </p:cBhvr>
                                      <p:to x="100000" y="80000"/>
                                    </p:animScale>
                                    <p:animScale>
                                      <p:cBhvr>
                                        <p:cTn id="23" dur="166" decel="50000">
                                          <p:stCondLst>
                                            <p:cond delay="1338"/>
                                          </p:stCondLst>
                                        </p:cTn>
                                        <p:tgtEl>
                                          <p:spTgt spid="1026"/>
                                        </p:tgtEl>
                                      </p:cBhvr>
                                      <p:to x="100000" y="100000"/>
                                    </p:animScale>
                                    <p:animScale>
                                      <p:cBhvr>
                                        <p:cTn id="24" dur="26">
                                          <p:stCondLst>
                                            <p:cond delay="1642"/>
                                          </p:stCondLst>
                                        </p:cTn>
                                        <p:tgtEl>
                                          <p:spTgt spid="1026"/>
                                        </p:tgtEl>
                                      </p:cBhvr>
                                      <p:to x="100000" y="90000"/>
                                    </p:animScale>
                                    <p:animScale>
                                      <p:cBhvr>
                                        <p:cTn id="25" dur="166" decel="50000">
                                          <p:stCondLst>
                                            <p:cond delay="1668"/>
                                          </p:stCondLst>
                                        </p:cTn>
                                        <p:tgtEl>
                                          <p:spTgt spid="1026"/>
                                        </p:tgtEl>
                                      </p:cBhvr>
                                      <p:to x="100000" y="100000"/>
                                    </p:animScale>
                                    <p:animScale>
                                      <p:cBhvr>
                                        <p:cTn id="26" dur="26">
                                          <p:stCondLst>
                                            <p:cond delay="1808"/>
                                          </p:stCondLst>
                                        </p:cTn>
                                        <p:tgtEl>
                                          <p:spTgt spid="1026"/>
                                        </p:tgtEl>
                                      </p:cBhvr>
                                      <p:to x="100000" y="95000"/>
                                    </p:animScale>
                                    <p:animScale>
                                      <p:cBhvr>
                                        <p:cTn id="27" dur="166" decel="50000">
                                          <p:stCondLst>
                                            <p:cond delay="1834"/>
                                          </p:stCondLst>
                                        </p:cTn>
                                        <p:tgtEl>
                                          <p:spTgt spid="102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barn(inVertical)">
                                      <p:cBhvr>
                                        <p:cTn id="32" dur="500"/>
                                        <p:tgtEl>
                                          <p:spTgt spid="1027"/>
                                        </p:tgtEl>
                                      </p:cBhvr>
                                    </p:animEffect>
                                  </p:childTnLst>
                                </p:cTn>
                              </p:par>
                            </p:childTnLst>
                          </p:cTn>
                        </p:par>
                      </p:childTnLst>
                    </p:cTn>
                  </p:par>
                  <p:par>
                    <p:cTn id="33" fill="hold">
                      <p:stCondLst>
                        <p:cond delay="indefinite"/>
                      </p:stCondLst>
                      <p:childTnLst>
                        <p:par>
                          <p:cTn id="34" fill="hold">
                            <p:stCondLst>
                              <p:cond delay="0"/>
                            </p:stCondLst>
                            <p:childTnLst>
                              <p:par>
                                <p:cTn id="35" presetID="13" presetClass="entr" presetSubtype="16"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plus(in)">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1028" name="AutoShape 4" descr="data:image/jpeg;base64,/9j/4AAQSkZJRgABAQAAAQABAAD/2wCEAAkGBhQSERUUExQVFBUWGBYXFxcYFhgVGhUdFBgbFhYYFhYYGyYgGBojGhQYHy8gJScqLCwuFR4xNTAqNSYrLCkBCQoKDgwOGg8PGiwlHyUvLC8sLy4qLCkpLDUsLC4pLCwsKSkxLCwsLCksKiwtLSwsKSwsLCwtLCksLCwpKSwpLP/AABEIAQEAxAMBIgACEQEDEQH/xAAcAAEAAgMBAQEAAAAAAAAAAAAABQYBAwQHCAL/xABHEAABAwIDBAYDDAkFAAMBAAABAAIRAyEEEjEFBkFREyIyYXGRgaGxBxQVI0JSU2Jyk8HRJDM0c4KSstLwY6LC4fE1VKMW/8QAGgEBAAMBAQEAAAAAAAAAAAAAAAIDBAUBBv/EADYRAAIBAgQDBgQFAwUAAAAAAAABAgMRBBIhMQVBYRMiUXGxwRSBkaEy0eHw8SNCsjM0UmKC/9oADAMBAAIRAxEAPwD3BERAEREBgqtbu7cqVcVi6NSIpOGSBENuL8zYFWUql7N+L21Xb9JSa7xIyqLdiUdUy6oiKREIiIAiwSq1tTe4NcWUiwkGC5xsCNQGi7vFepXPG7FmRUSjvVVDi7p2PBjqlsAeBFwPGVZ9i7eZiGmIDxGZszroQRq08/YvXFo8UkyURYBWVEkEREARFiUBlFjMmZAZREQBERAEREAREQAqk7V+L2zhnfSU3M8pH5K7FUvfjqYnAVfm1S0nTtZf+1GWxKG9i5hZQIpEQiLBKAhd7MQ5uHdkdlcS0C8EguAIbxmDqFR/i6di9oI4Ni3jAJ81N799G6tQDiCbjLN7uBuBcTzUTgtiMqB2HL30jnNRhpnJmBgRPMRcKV8quQtnlYxUqMDcxzhsdvrwfTELldiBHSUKjM7bzOUgcSYGaO4iDdWPF7E6SgKPSOaJID2mDMRYi8311Vd2rh2GQXF7MOxzcz+s57jqecA27ykKmZ2JTpZFc9Eo4nEkAinRIIsRVdB7x1F++mxP0VL7x39i17uV2nDUspDoY0SDNwLieY5KVUT0jumxP0VL7x39idNifoqX3jv7FIogI7psT9FR+8d/YovHnGE1MrWjq04DS518/WyGBeNZVlSEBUaGKxrnMkZZLgeoYaOqbgwCQQQD38VsOOxvUGXUAk9GbEtYctp0Ln3t2BdWpYhAcWxHPNCmahcX5G5swymYvLeF13IiAIiIAo3aW2RRcAQSC17pF+wWiI/j9SklH19hUXuc5zJLtbu7ja9tBpyQHHV3uoBrXZnHNoA0zpNxwtfvCN3pp8Q75Rs0us0uBceQhhK6zsGjEZAB1dCQeoMrbgzYWX7+BaNzkFwRx0dJPnmPmgMfDlCP1rPNVL3R9o0nYZjmVGl1Oqx1jfvV6FIcgq9v9hM+ArdwDv5SCoy2ZKP4kT9B8tB5gHzC2KM3bxGfCUHc6TPU0D8FJhSIhcG2sFUq0iynUNJxjrDWOItcTzF13pKA85xG5OJYDlDHnWz4JIM3zDX0rVhMTkLK8TAcHTqJEHxII9IlXveDGGlhq1RvaaxxHiBZeK4Xa9RjS0EEG/WExOpHio1MRGOkzThuH1K6cqXJ+Jf8VV6Iir0dMyeqWtE1C4T1TmJFtTGgUS/AvqFlOm3O9xzuAIAAkukkwIkgXVbdtQZGZelD2/OfnZwktadDbRWD3ONr/pbm1HEuqtAaTxLTOXut7FXTrQvZbstr4CsoOc9EupY93N1q9KqKrnCmL5mNdm6SZgO4WsZubK4hGlZV7dzAkoqyCIi8PQiLEoDKLEpKAyixKygCIiAIiIAiIgC4NvYfPhqzOdN4/wBphd604sHI6BJymBztYICA9zyvm2fR+qHN/lcVZVT/AHOG5KL6fWIa4OGZoafjGybAm0gq1YqrlY5wElrSYmJgTEnReLY9la7sfjG7Rp0hNR7W8pNz4DUqlbY38cGSAaIJIFi6oY8YDZseNiuWvjDiCK7r1AOqIy5AblkTxHE62WvEYVj+00Oa4AGRxF29/MK3JoVZ9SL2ji34qi19PMXOcWuzHMb2IvYKIx2xH0g3RxyyWhwzN5mCbt71b2YPKwtbAHAAWBHHxlVmvu8atVvSVQC8TEOeSBqZMAHuVVWkpqzX6GrC4ueHk5U38vEhzTORzgLCL9508f8ApbsFRrsc2oxlz2HEGL2zSNO4r91NiBof1pdnyssIIBgkxe5sPAq07NwrwA2pFpOUGQ0Ns0Tqb39Cz0KKTNmO4hOsvBeH73Nz9/auFcKR+MgAuzmSLaZhEzzOiuuzt7MPVH61jHCMzHPaHNn03HeqNi9mNc8vqAENjLa9jYEi500JPBfr3rFm5WVDLg8AdSdfQLCNCtmRnKzrQ9D+GqH01L7xn5p8N0PpqX3jfzUfsDajK+dppta+mWh8AFpLhIymO7Thbmpj3sz5jfIKBM5/huh9NS+8b+aitq1jUe11FxqAcGXbmkdp7XdUxzBEKd97M+Y3yChtpbKqVKwyHo2BmozDrZtQGOaC6PnAoDiFbFsaB1nWzTkBOaXQw91hLu9Zfi8WXtOR7Q2ziGTMnrFrZ60ACFofVxgLGgVA0ZcxyBxs4aGLggkHjbQaroweKxkUzUBkvhzW0yLQJBc4AQDmvafnGLgadn1sb1WmQIYCSySJc3M4nSQC+08BZW5jVhoX6QBERAFqdXA4jWNRqdB4raoPaewXVahcHZRAcB/qMsx3gAgJllQHS/h3arDK4JIkSNRNx4hVX4FqtMdI24EjpC3PmguZl4S7Oc31l+X7s15JzgE5ZhxBIAAjMQdIF+5AXAIQoDA4KrQdmE1cwIIz8cxId1rdmBbkpD37V/8Aru+8Z+aAgN0nFtZ7YgFlu/o3kexykt7sxwlQNdlPVA+t1h1fTp6VXdm4uozF/qXfrKrIzs+VLtZ5gJ7pG1agwzW9E5hfUbfO35EvtB5gLyUsquyylTdWaguZHVs7JeQMzflNsCBwc3gO/hFljA41lVhymAbgGxaeIPgYPgVXMDiatdzaDqhy1CAZgkRJ14qS2psT3tkdTcTmIpkEAkkgnN4rMsfBzUf5NtXhTpXhN97lba3XzZN08a0tBkX4C5nTQd4UTtvOxrXsEPY5xaDrlLesY4Rr6VJCg1ts0W5hvsVXxm0c9dxAc+k3qlsk5gTHfYm57mrdVk7W5s5VKN3fkjsoYe2GdmlznDMZJ4EsbBtA/FTjK2Vzs/PtC4gaTyWrC9F0bbCABHVPqss1KrB2Wh08nZY89VKMcpCUsxtqYlpeBmAA608CeF9JAvHeFH7W2v0LbfrH6DTI0dme+/rPJc226nxD/iyBLYio0gGeU+KrFTEvcZc0kniXAn/IWTFYh0+7Hc7XCuGxxP8AUm+6nt46fqenbn4kmtTytLGupkkO+UBBAtqRmme8q9rxjdPeaqzFUQ9stHxYGZrYzDKCTztx5r1f3/V+gd94z81KFRVFdGTEYWeGlkmSC0YjFsZ23NbOkkCfNc3v6r9A77xn5qP2zhKlbo3ZchaXgg1GtPXAaIdlcPR61Mzk4HWn0/5zWWOBggyP80VWG71cCMwIAAIzuaHi0CB2csHTVd27mBq0pbUJLaYaxmsGwc831GawPJATwRYzLKAIiIAiIgInamyekqU3ta2Wip1iBILmwy5HA3UaNm4t0kuLSA0NHSSPkhxdA4gOMd6tEIgIfYeFqsnpZJt1s+Zp5ZWx1YFlLwsogKPjop4p7/m1mO9Dss+0qC907Hl2KbTuGsYCJsHF8yQTrYAekrq90F7qWNoFriGVMhe0GA4sqAXHGxA9CsFbCtxIe54Dg8kNBAIDGk5RH1u0fEdyorLPFxN+CqfD1Y1bX3PJXG3Lv0jv7lZ3UGur0w4nKykH5S4vBc4wDxvYrZt7cUsBdSeCCQAwyD1rANdx10PLVd9SWv7BEsDZlsdSZEzbUeKxYenlrRUup0eLY2FaEZ0/B38dSO3g2i2nThghz5AOWIHE3Gse1asFh3UcK7IHCoRmNjbunlHBclKocVig7LLKfDMNAbX7z7FO7SzlhDXCm49l2bUwbRlvMrrx7zcvkj52XcShz3Z+tnYp7qTC5hBgTEAei+i6emPFjvUfxXLsxlQUmZnNeYEm/wDll1NL79n1q5bGd7kJvJi6fR5NHlzSBlgxPOFWlam7ObW2hTp1YLXxLQTGjo61iDLRHiu3D7iUX3D6zbuicrpaCcpDiOIXKxdKVSWZeR9VwbH0sNSdOaerv7exTMNhnVHtZTBc9xhoGpPj3c+C912ex4pMFQy8NaHnm4AZj5qubp7Cp4es8NbBcxhDnEOcYLg+8dXVlhzVtAU8PS7NamTimO+LmrKyX1EKJ27sl9fK0PDGiXG2Ylw7HkbypdFpOUVqlu9VMF9QzMuio+DNSXRfizqr8UdiYlrw7ODlLTd7uuG5YpkRYdUnNxzK0IgIrYOzH0mnpXZ3mJMuIgACBPfPmpVEQBERAEREAREQBCi04ysWsc4CS1rnRzgTCA8991pzSKBBGdpeCBciQHC3i1WDZOIZ0NPK4GGM8eyOCgdr7K984Wm1j6bHBwfULr5nZSCSRf5S3bFwdR7qNEH9UwCpUynRoLAWkjUkkA8gZuFQ1mkak1GKJfG4c1g6CWtpAuLhxeGktaDxAmT6BzVF27tB7GkF8lzWgTAIziXkBoHCB6V6btPDdHhajafVApvjy58ze/evHd5mzXygEZWNBkz3jQf5C8nlhrb5+B5ShKvPKvoTGwSylSB6RgLjmMg6xYTMWC6NqBtWkW9I3Qnqgg+3vVRiGmAZMamBbuHhxV3wZzMaZcJYQBkmA6DAPEfWUY4v+1IlicDUpNTndX8jOGYxlMNbVkNAAu30Xhb6d5ipPhlKi94WfEVAYAyUrRGjuB4R61Vn4ukKgLGEMgBzZBPZhzge83CujitLtW+ZnjhJzfdu/kWupXdTx9AghwMZsxDQCZY0kgd4CtGCxdUDo8lPNT6p+NNot8zun0rzjAspF1ZwJIDHZA4iSWtJEAm+mv1gr/gKtNzGPdBcXODoIcXFwzajUw5vhZeOSmrrmTjGVOTi+RI4LEVjibMpy2mZHSn5bgB8j6p8lMdPiPoqf3p/sVXwe0qdKtTdmyzDHSDcZCTpxloP+Xl9o74UWU3Fjsz8pLRlMEx1ZJgapnjFauxGScpaEj02I+ip/en+xRO0aVV1SX0nH4shhpuLmtfNi42jXv0VC2Pv/jWVgcTXoua4j4oZXOJJiG5OzrqTwXsDLiV7TqxqfhPalJ03ZlPxu0sXTzZszWgWdlYTmDXQGzYgkNnxX5O1MW8uFMkkZc3UackueIbGosyQe9XM0wnRhWFRxbJbUyE1TLi59oAgBxDYj6oBvzXegCIAiIgCIoXaW3TTrdGGB3Va7V2Y5nFsNAaQYibkICZKiMbtzI8jK3KwsD3FxBBqdkNEQfSRqtVbeykG5gyqbAgZInNcC51IBI8FznaeGrVJDXvfOUtbm60TdzQ4BwEHtXEaIDrO9NKJGe8QSwgda4HOSLrswG02VwSybRZzctnCQYPAhV+jjMI+C6k4QAIId1QOqHOaDECQJubqRwGHpVhNJ1alAaCATTkZRkJB1GXQoCExI965mPzimMzm1LZcs5spdlJaQLQeVl3bmVm1TVrMMtJDAQCJLRLjLrm7tV27T3fzUajemxBljxHSm/VPcqh7luEz0arelrNyvaYbUIHWbyj6pUNpFm8Wy3b54408HVLSA5wFNs6TUIZfugk+heW70sIrmYu0EQZ0srJ7ozA11CgKtZ2Zwe4GoTbMGttHeVUd48CG13gOqaN1eSdDxWXEXel9NDr8MpuFSM7atS+mxyDRXfBksw7IF+iEdadcomDYC/Z1VB97/WqafOV9o0g2gyYd1GGXEzw48SsOybX73NvGJXjTXmvQoO2946ra9RrCG5XFuYtDnOyWkucD5CwXF/8A0+J+l/2s/tXPtwfpNb94/wBpVg3c3KZiaLajqj25i4WYCBlMak6lUTnSpQU6npcmo0aVNNxXLl0IR28eJN+lcPABvsC6sDvliKTYkVOu18vkmWgAxBFiAPJWdvuZUpvWqHuDWj2yqhvFstuHrZG5oytd1om88rLzDYujUlalv5W9jxdhVeTL9jRi9sVqjsznmYy9XqgDlA8VyPqE6knxJPtWadIuMNBJ7lJ093HXzPaIEmJcR3W42WqU1e7ZbKdGjo7I4dnGK1P7bP6gvqWnoF81bK2U12V5cQQ8fJsYIhfSlLshbcLJNNHE4lUjOay8j9oiLYcsIiIAiIgC19A3MXRcgAnmBMD1nzWxEBHVdg0XRLNGhouRYCBx1AMSsjYdL5p1kdZ1ucXsDyUgiAjG7vUBpT4zqb8YN9O5dmHwbKfYaG6C31RA9S3ogPy4Lzj3Nvi8Zi6PKf8A86jmn2r0hy802ZVFDblcGwcKp82trfgVCWjTLIaqSI3e3GdLtM8mPp0x/CQXf7nFRO8h/SKndA9U/itVHEGpiGvOr6ocf4n5vxW3eNwOIqR3DyaFzpSvCT/7H1tOl2danDwp/wAkYfwV7a6aDRJ/VtGg4R1Z4Ki8lJ03PFJpzixp6OMgF5bl7zaSqlls83h+Zn4pCU1C3/L1USp7wftVf94/2lWnA142M8CQeuQRIiKg4jRVfeL9rr/vH+1aG7TqikaQe7ozPUm1zOniFnnS7WEOjT+hbKm6lOKXT0NL8S46ucfFx/Nd+A2M54zvJa2LcXO4ACe9dexNkwWvqDWcjbX+sQV07V2yaRLWEF5meOTgP/FY5a5YfUy1cQ5S7OgtfE21zTo0wJa0XlouXEd4OsqIxe8D3SGdQcx2vPhKjKtUuJc4yTqsL1U0nd6ltLBQj3p6s68BjqjXtAcYzC3C7r24L6godkeAXyxhu2z7TfaF9TUOy3wHsXRwuzOdxWCUotLxNiIkrWccIiIAiIgCEosEICPpbdpue5gJ6ri0uMZcw1bM2PiB3LYds0ZA6RlxI6wuNZ8lxYrdllRzi9zzMx2Rlkg2cGgnSwJMLW7dKnfKXtDjJaMsEAgtaJBygECIQEhS21Sc9rGva5zgSA0zYCSbeK7pUKzdmnnBJc5oHYOXLOVrM2kzDBaYC6/gGh9EzyQHfK8k90N5obR6RoMupjTjma6ifb6l6Z8A0PomeS8291jY1Jj6Lm02iWvBgfNcDfzVdX8Jfh/9RXK1s5vx1IQHddljYG44ptM/HVerl65t4QF+NlUGCvSOUWqNPrTHumpV49Z3tK5UYrs787n2NXN8Z/4fuaTwWyk85mibZm2/in2krWeC/dLtt8R7Qq3rp0fuaKkVkldbNf4ohN5B+l1/3r/as7GwIcTUeB0dO7gRM90cf/Fnef8AbK/7xynNk0+ioDjLTUNgI0Ose1eKTUFZ62Rx8TVcKCUd3ZfY5ttbYDAWtHXI1IjKDy/zgqzN1txOINR5cdSf/FqVkIqKsi/D0FSj1e5lFgBbaeEedGlSsXuSjuzVSqdYWOo4HmvpGpto9E3o2PDuqJqMdTF4mC/K1zuTZErwB2xn0yek6paA6OJ0I9RX0nQotfSaHNBBa2QQCDYagrfh1ZM+f4lUjNxyu+/sQDN63CczZaCxocLXIkgtJ8dD5oze8uykUiMwdAccsxkLTJAgQ88NQFZPerNMrYtwHDTyWv4OpxHRsg3Iyi835dw8lpOSY2XijUo03mJexrjGkuaDbzXUsNaAIAgDgsoAiIgCIiAIiIAiIgC8/wDdcwU0aVW8te5kcIe0nzloXoCqvukYbNgKh+Y6m/ycAfU4qM1eLJ03aaKmzcU06NPE9M1zQKVQtyRIJaSM2bv1Ve21sp1FwzRFVvStibBxNjPEL1fdECrs6gHAOBphpBEg5SWwQfsri333XbXpB+bI6lYQARlcQDI5DW3JZ5UE4Wj0Z1KHEair5qzvo16+55NyX6p9tviPaFZcT7nuIB6ppvA+sW+ohclbc/EMLSejPa0fpkgu1HJYeyn4cvzO9PHUHCXe3a9Eio7w0s2OrN51SPMqT2zVLcO5oBAlrJmM2lx3cFzYqnm2nUEx8a46xoFr3kquIph1pzGB42PkqIq6guiOZPv1aUOlyCCFAhV51Ts2PVyVmuABiTBEg24hTBMmVCbO7Y8D7FY9m4E1qraYMF3HWALk+pWZ1CF3sjlYu3aX6HFiXnK4m/jfRfRGz3TSpn6jfYF45vDuoGUHupSS0SQTOYc78V7Dss/E0/sM/pCtwWIhXi5QZycS7pfM6kRFvMYREQBERAEREAREQBERAFEb2YfPgsQ3nSf6hI9YUuufF0szHt5tcPMQj1Cdite5fiM2AA+bUqN8zm/5Kx7Tp5qNQHix3sVL9yarFKvTPyagPm3Kf6VddouijUP1Hf0lRjsWVFabIllbqNMEyBoJ4KOxVPqn93Wf/MQNfSpKgzqNH1QPUo7HWosdOjXMJ552ke1oVHiXzvY8kqsnadX7bz6lp3oDg2lmMnrSeHDRba0fCdSSRL3ixhad5WANpyZfLsx5rjwesF0R1l/uKfl7MgQhQLK0HXOzYxaKzc4JbfMAYJEc1at3MY2liGlxhpDmyeGawk+XmqhgP1g9PsU1+SlOmqtJ03zujk4yP9T5F+3ixjKFB7iRLmuDRqXEjh3cZXoex3TQpH/TZ/SF8+Ykksdxhp74sTbkvf8AYDpwtA86VP8ApClwzC/DQave5ycRGyTJBERdUxhERAEREAREQBERAEREAWCsr8lAef7hjo8fjaXDM4gfZqH8HBXnaFPNSeObXD1FUjAjo9vVRwqMJ82Nd7WlX5wsoQ2sWVN7kHhnSxp5tafV/wCqN2xbDv7nf8vyK7sAIZl4sLmH+EmPUuHbDPinjm4n0NaXf8VQ1uaW+7c8b2uQNo1J06W/mt+8WD+LzEy4OieOU6d3ALg3oH6ZW+2VJ7Oa2vTbndMAteD39lw7wuTF5YRlfkvQ61e8OzrLkVkIVvx2FNJ5YeGh0nvErQr+p04yUkpLY6NnR0jZMDieSl8biqbHuAfnAJAI4xx7lArEKalZWM9TDqpPM2d+N2yXiGgNAblkakX177r6N3a/ZMP+6p/0hfMR0X07u1+x4f8AdU/6QteHk22criVONOMFFEmiItZxgiIgCIiAIiwSgMouYbRZnyZhm5evXSe5bRXH4oDYi5/f7IzZhHOe/L7bLc18oD9LBCSkoCgbfHRbawr+D2taf9zP+QV9ConujhzcRg6rWucWOLjlBMNY5hJP+cVeqbwQCNCJ81FLVk5apFd2ptGlh67hUqMYHtD+s4C4OU+Yg+hRWK3jw9ZzabKgcctXQGP1bovCivdXxlJtWmC1hqGmZJBJaMwykRxs7XgVAbMe1tNvRig8tglwL21RNicrjcQYtyVU9y6OsCrb2D9MrfaH9IUfgsRkeCZIm4nUKQ3t/bK32h7AubCbFq1abqjGy1kyZA7Il1jrAXJg0qcb+C9D6aKj2KU9rIl8Xhm1qQDHFx7VMkgm5gtdOnpvYaquVGFpIIgixHKF17M2kaRNpa7Uew+IU7VwDMSM9tOq4G/HtBG8m+xkhN4SWSWseTKrKLur7FqtBOXMAYJaZ9XBczsK8fId5FWeRvjVhJXTRqhfTO6rpwWH/dM/pXzts7Cx8a6MoJEETJg3j819Ebo1M2Cw7udNp8wtmFerOJxSqptRXIl0RFtOOEREAREQBYcFlEBBYrYDnPe5rmtDsxs03zNyw8TldHOJXDS3OcG3qAunWDp1upr2et6la0QFTO5zyW/GNaGySGsIF3F+XW4v6lJ4DYZY1zS9zZeXDoyW90E6uUyiAj/gf/Wr/eH8k+B/9av94fyUgiApu92xbMPSVjOdkmoTGZuYcObFwY3ebD4XDU81eu6qabSKbahnSBNoa2QrZvLhS+g6BLmw8d+UyR/LK8U3npubiG5mx8XSi0WiAYPpUZOyJwjmdiLxuOfXqvq1HOe52pJmBwA7gF2bNxTOjq06nzc9NwEua9pEQeREzwspXeSvhTQpU6ADnsgmoLQOId84lWrY3ub06WH6asS+p0ZdksGtOWRNpcR3qmWt7F91FanmG9v7ZW+1+AVg3R/+Pxc8A+O6ad1X97P2yt9r8ApfdDbFCnQq0q1QNbUccwh0lpblMECy+fqxlLDRy791n0FW/YRt0Kgt2Hxb6Zlji3w4+jiriW7Ib88/eFVzeB1DpG+9+xlE9odaTPavpC0U6/aO2WS81ZFqqqo8ri7dUbWbxQP1YDuLgYzfaHFdg3jY60VGgcZvPjwGqhsRhGMEF8vjsgSBPAunXwSq9raeRpzEuDnGIAgWA8yrMkXsZpYahP8ACn9zbjceHF7Wl2RxmRAk6yRx/wCl9B7kOnZ+GjTomexeAbA2E/FVA1oOWYJHsHM+war6L2Bs0UMPSpD5DQFvwu7sc7iCpwUacORIIiLacoIiIAiIgCIiAIiIAiIgCIiAQova+7dDEgdNTDiNDcOHcHC6lEQFewG4uEovD20usNMznOjvAJiVNYrDZ2OYdHNLf5gR+K3ovErHrbe58+b4bs1hXc4MLjbO0XILRlzAalrgJBHOFXBsyr9FU/kd+S+nsRgadSM7GvjTM0OjwnRc/wAAYf6Gn/IPyWH4WUdItW8jqUuJzhFRavY+aTsysNaVT+R35LpweyqodJoOcIJAPUE8DJ1A5L6RGx6P0VP+Qfkv2zZtJulNg8GNH4J8LLm0TlxWUlbKfPGD3MxNY9kCT3uPjDASrdsX3IHEg1SY+t1R6GNJc70lq9hDQkKawq/uft+v3M9TiFaastF0InYW7NHCtAptvEZoAPgALNHcFLhYhZWqMVFWRgbb1YREUjwIiIAiIgCIiAIiIAiIgCIiAIiIAiIgCIiAIiIAiIgCIiAIiIAiIgCIi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ERUUExQVFBUWGBYXFxcYFhgVGhUdFBgbFhYYFhYYGyYgGBojGhQYHy8gJScqLCwuFR4xNTAqNSYrLCkBCQoKDgwOGg8PGiwlHyUvLC8sLy4qLCkpLDUsLC4pLCwsKSkxLCwsLCksKiwtLSwsKSwsLCwtLCksLCwpKSwpLP/AABEIAQEAxAMBIgACEQEDEQH/xAAcAAEAAgMBAQEAAAAAAAAAAAAABQYBAwQHCAL/xABHEAABAwIDBAYDDAkFAAMBAAABAAIRAyEEEjEFBkFREyIyYXGRgaGxBxQVI0JSU2Jyk8HRJDM0c4KSstLwY6LC4fE1VKMW/8QAGgEBAAMBAQEAAAAAAAAAAAAAAAIDBAUBBv/EADYRAAIBAgQDBgQFAwUAAAAAAAABAgMRBBIhMQVBYRMiUXGxwRSBkaEy0eHw8SNCsjM0UmKC/9oADAMBAAIRAxEAPwD3BERAEREBgqtbu7cqVcVi6NSIpOGSBENuL8zYFWUql7N+L21Xb9JSa7xIyqLdiUdUy6oiKREIiIAiwSq1tTe4NcWUiwkGC5xsCNQGi7vFepXPG7FmRUSjvVVDi7p2PBjqlsAeBFwPGVZ9i7eZiGmIDxGZszroQRq08/YvXFo8UkyURYBWVEkEREARFiUBlFjMmZAZREQBERAEREAREQAqk7V+L2zhnfSU3M8pH5K7FUvfjqYnAVfm1S0nTtZf+1GWxKG9i5hZQIpEQiLBKAhd7MQ5uHdkdlcS0C8EguAIbxmDqFR/i6di9oI4Ni3jAJ81N799G6tQDiCbjLN7uBuBcTzUTgtiMqB2HL30jnNRhpnJmBgRPMRcKV8quQtnlYxUqMDcxzhsdvrwfTELldiBHSUKjM7bzOUgcSYGaO4iDdWPF7E6SgKPSOaJID2mDMRYi8311Vd2rh2GQXF7MOxzcz+s57jqecA27ykKmZ2JTpZFc9Eo4nEkAinRIIsRVdB7x1F++mxP0VL7x39i17uV2nDUspDoY0SDNwLieY5KVUT0jumxP0VL7x39idNifoqX3jv7FIogI7psT9FR+8d/YovHnGE1MrWjq04DS518/WyGBeNZVlSEBUaGKxrnMkZZLgeoYaOqbgwCQQQD38VsOOxvUGXUAk9GbEtYctp0Ln3t2BdWpYhAcWxHPNCmahcX5G5swymYvLeF13IiAIiIAo3aW2RRcAQSC17pF+wWiI/j9SklH19hUXuc5zJLtbu7ja9tBpyQHHV3uoBrXZnHNoA0zpNxwtfvCN3pp8Q75Rs0us0uBceQhhK6zsGjEZAB1dCQeoMrbgzYWX7+BaNzkFwRx0dJPnmPmgMfDlCP1rPNVL3R9o0nYZjmVGl1Oqx1jfvV6FIcgq9v9hM+ArdwDv5SCoy2ZKP4kT9B8tB5gHzC2KM3bxGfCUHc6TPU0D8FJhSIhcG2sFUq0iynUNJxjrDWOItcTzF13pKA85xG5OJYDlDHnWz4JIM3zDX0rVhMTkLK8TAcHTqJEHxII9IlXveDGGlhq1RvaaxxHiBZeK4Xa9RjS0EEG/WExOpHio1MRGOkzThuH1K6cqXJ+Jf8VV6Iir0dMyeqWtE1C4T1TmJFtTGgUS/AvqFlOm3O9xzuAIAAkukkwIkgXVbdtQZGZelD2/OfnZwktadDbRWD3ONr/pbm1HEuqtAaTxLTOXut7FXTrQvZbstr4CsoOc9EupY93N1q9KqKrnCmL5mNdm6SZgO4WsZubK4hGlZV7dzAkoqyCIi8PQiLEoDKLEpKAyixKygCIiAIiIAiIgC4NvYfPhqzOdN4/wBphd604sHI6BJymBztYICA9zyvm2fR+qHN/lcVZVT/AHOG5KL6fWIa4OGZoafjGybAm0gq1YqrlY5wElrSYmJgTEnReLY9la7sfjG7Rp0hNR7W8pNz4DUqlbY38cGSAaIJIFi6oY8YDZseNiuWvjDiCK7r1AOqIy5AblkTxHE62WvEYVj+00Oa4AGRxF29/MK3JoVZ9SL2ji34qi19PMXOcWuzHMb2IvYKIx2xH0g3RxyyWhwzN5mCbt71b2YPKwtbAHAAWBHHxlVmvu8atVvSVQC8TEOeSBqZMAHuVVWkpqzX6GrC4ueHk5U38vEhzTORzgLCL9508f8ApbsFRrsc2oxlz2HEGL2zSNO4r91NiBof1pdnyssIIBgkxe5sPAq07NwrwA2pFpOUGQ0Ns0Tqb39Cz0KKTNmO4hOsvBeH73Nz9/auFcKR+MgAuzmSLaZhEzzOiuuzt7MPVH61jHCMzHPaHNn03HeqNi9mNc8vqAENjLa9jYEi500JPBfr3rFm5WVDLg8AdSdfQLCNCtmRnKzrQ9D+GqH01L7xn5p8N0PpqX3jfzUfsDajK+dppta+mWh8AFpLhIymO7Thbmpj3sz5jfIKBM5/huh9NS+8b+aitq1jUe11FxqAcGXbmkdp7XdUxzBEKd97M+Y3yChtpbKqVKwyHo2BmozDrZtQGOaC6PnAoDiFbFsaB1nWzTkBOaXQw91hLu9Zfi8WXtOR7Q2ziGTMnrFrZ60ACFofVxgLGgVA0ZcxyBxs4aGLggkHjbQaroweKxkUzUBkvhzW0yLQJBc4AQDmvafnGLgadn1sb1WmQIYCSySJc3M4nSQC+08BZW5jVhoX6QBERAFqdXA4jWNRqdB4raoPaewXVahcHZRAcB/qMsx3gAgJllQHS/h3arDK4JIkSNRNx4hVX4FqtMdI24EjpC3PmguZl4S7Oc31l+X7s15JzgE5ZhxBIAAjMQdIF+5AXAIQoDA4KrQdmE1cwIIz8cxId1rdmBbkpD37V/8Aru+8Z+aAgN0nFtZ7YgFlu/o3kexykt7sxwlQNdlPVA+t1h1fTp6VXdm4uozF/qXfrKrIzs+VLtZ5gJ7pG1agwzW9E5hfUbfO35EvtB5gLyUsquyylTdWaguZHVs7JeQMzflNsCBwc3gO/hFljA41lVhymAbgGxaeIPgYPgVXMDiatdzaDqhy1CAZgkRJ14qS2psT3tkdTcTmIpkEAkkgnN4rMsfBzUf5NtXhTpXhN97lba3XzZN08a0tBkX4C5nTQd4UTtvOxrXsEPY5xaDrlLesY4Rr6VJCg1ts0W5hvsVXxm0c9dxAc+k3qlsk5gTHfYm57mrdVk7W5s5VKN3fkjsoYe2GdmlznDMZJ4EsbBtA/FTjK2Vzs/PtC4gaTyWrC9F0bbCABHVPqss1KrB2Wh08nZY89VKMcpCUsxtqYlpeBmAA608CeF9JAvHeFH7W2v0LbfrH6DTI0dme+/rPJc226nxD/iyBLYio0gGeU+KrFTEvcZc0kniXAn/IWTFYh0+7Hc7XCuGxxP8AUm+6nt46fqenbn4kmtTytLGupkkO+UBBAtqRmme8q9rxjdPeaqzFUQ9stHxYGZrYzDKCTztx5r1f3/V+gd94z81KFRVFdGTEYWeGlkmSC0YjFsZ23NbOkkCfNc3v6r9A77xn5qP2zhKlbo3ZchaXgg1GtPXAaIdlcPR61Mzk4HWn0/5zWWOBggyP80VWG71cCMwIAAIzuaHi0CB2csHTVd27mBq0pbUJLaYaxmsGwc831GawPJATwRYzLKAIiIAiIgInamyekqU3ta2Wip1iBILmwy5HA3UaNm4t0kuLSA0NHSSPkhxdA4gOMd6tEIgIfYeFqsnpZJt1s+Zp5ZWx1YFlLwsogKPjop4p7/m1mO9Dss+0qC907Hl2KbTuGsYCJsHF8yQTrYAekrq90F7qWNoFriGVMhe0GA4sqAXHGxA9CsFbCtxIe54Dg8kNBAIDGk5RH1u0fEdyorLPFxN+CqfD1Y1bX3PJXG3Lv0jv7lZ3UGur0w4nKykH5S4vBc4wDxvYrZt7cUsBdSeCCQAwyD1rANdx10PLVd9SWv7BEsDZlsdSZEzbUeKxYenlrRUup0eLY2FaEZ0/B38dSO3g2i2nThghz5AOWIHE3Gse1asFh3UcK7IHCoRmNjbunlHBclKocVig7LLKfDMNAbX7z7FO7SzlhDXCm49l2bUwbRlvMrrx7zcvkj52XcShz3Z+tnYp7qTC5hBgTEAei+i6emPFjvUfxXLsxlQUmZnNeYEm/wDll1NL79n1q5bGd7kJvJi6fR5NHlzSBlgxPOFWlam7ObW2hTp1YLXxLQTGjo61iDLRHiu3D7iUX3D6zbuicrpaCcpDiOIXKxdKVSWZeR9VwbH0sNSdOaerv7exTMNhnVHtZTBc9xhoGpPj3c+C912ex4pMFQy8NaHnm4AZj5qubp7Cp4es8NbBcxhDnEOcYLg+8dXVlhzVtAU8PS7NamTimO+LmrKyX1EKJ27sl9fK0PDGiXG2Ylw7HkbypdFpOUVqlu9VMF9QzMuio+DNSXRfizqr8UdiYlrw7ODlLTd7uuG5YpkRYdUnNxzK0IgIrYOzH0mnpXZ3mJMuIgACBPfPmpVEQBERAEREAREQBCi04ysWsc4CS1rnRzgTCA8991pzSKBBGdpeCBciQHC3i1WDZOIZ0NPK4GGM8eyOCgdr7K984Wm1j6bHBwfULr5nZSCSRf5S3bFwdR7qNEH9UwCpUynRoLAWkjUkkA8gZuFQ1mkak1GKJfG4c1g6CWtpAuLhxeGktaDxAmT6BzVF27tB7GkF8lzWgTAIziXkBoHCB6V6btPDdHhajafVApvjy58ze/evHd5mzXygEZWNBkz3jQf5C8nlhrb5+B5ShKvPKvoTGwSylSB6RgLjmMg6xYTMWC6NqBtWkW9I3Qnqgg+3vVRiGmAZMamBbuHhxV3wZzMaZcJYQBkmA6DAPEfWUY4v+1IlicDUpNTndX8jOGYxlMNbVkNAAu30Xhb6d5ipPhlKi94WfEVAYAyUrRGjuB4R61Vn4ukKgLGEMgBzZBPZhzge83CujitLtW+ZnjhJzfdu/kWupXdTx9AghwMZsxDQCZY0kgd4CtGCxdUDo8lPNT6p+NNot8zun0rzjAspF1ZwJIDHZA4iSWtJEAm+mv1gr/gKtNzGPdBcXODoIcXFwzajUw5vhZeOSmrrmTjGVOTi+RI4LEVjibMpy2mZHSn5bgB8j6p8lMdPiPoqf3p/sVXwe0qdKtTdmyzDHSDcZCTpxloP+Xl9o74UWU3Fjsz8pLRlMEx1ZJgapnjFauxGScpaEj02I+ip/en+xRO0aVV1SX0nH4shhpuLmtfNi42jXv0VC2Pv/jWVgcTXoua4j4oZXOJJiG5OzrqTwXsDLiV7TqxqfhPalJ03ZlPxu0sXTzZszWgWdlYTmDXQGzYgkNnxX5O1MW8uFMkkZc3UackueIbGosyQe9XM0wnRhWFRxbJbUyE1TLi59oAgBxDYj6oBvzXegCIAiIgCIoXaW3TTrdGGB3Va7V2Y5nFsNAaQYibkICZKiMbtzI8jK3KwsD3FxBBqdkNEQfSRqtVbeykG5gyqbAgZInNcC51IBI8FznaeGrVJDXvfOUtbm60TdzQ4BwEHtXEaIDrO9NKJGe8QSwgda4HOSLrswG02VwSybRZzctnCQYPAhV+jjMI+C6k4QAIId1QOqHOaDECQJubqRwGHpVhNJ1alAaCATTkZRkJB1GXQoCExI965mPzimMzm1LZcs5spdlJaQLQeVl3bmVm1TVrMMtJDAQCJLRLjLrm7tV27T3fzUajemxBljxHSm/VPcqh7luEz0arelrNyvaYbUIHWbyj6pUNpFm8Wy3b54408HVLSA5wFNs6TUIZfugk+heW70sIrmYu0EQZ0srJ7ozA11CgKtZ2Zwe4GoTbMGttHeVUd48CG13gOqaN1eSdDxWXEXel9NDr8MpuFSM7atS+mxyDRXfBksw7IF+iEdadcomDYC/Z1VB97/WqafOV9o0g2gyYd1GGXEzw48SsOybX73NvGJXjTXmvQoO2946ra9RrCG5XFuYtDnOyWkucD5CwXF/8A0+J+l/2s/tXPtwfpNb94/wBpVg3c3KZiaLajqj25i4WYCBlMak6lUTnSpQU6npcmo0aVNNxXLl0IR28eJN+lcPABvsC6sDvliKTYkVOu18vkmWgAxBFiAPJWdvuZUpvWqHuDWj2yqhvFstuHrZG5oytd1om88rLzDYujUlalv5W9jxdhVeTL9jRi9sVqjsznmYy9XqgDlA8VyPqE6knxJPtWadIuMNBJ7lJ093HXzPaIEmJcR3W42WqU1e7ZbKdGjo7I4dnGK1P7bP6gvqWnoF81bK2U12V5cQQ8fJsYIhfSlLshbcLJNNHE4lUjOay8j9oiLYcsIiIAiIgC19A3MXRcgAnmBMD1nzWxEBHVdg0XRLNGhouRYCBx1AMSsjYdL5p1kdZ1ucXsDyUgiAjG7vUBpT4zqb8YN9O5dmHwbKfYaG6C31RA9S3ogPy4Lzj3Nvi8Zi6PKf8A86jmn2r0hy802ZVFDblcGwcKp82trfgVCWjTLIaqSI3e3GdLtM8mPp0x/CQXf7nFRO8h/SKndA9U/itVHEGpiGvOr6ocf4n5vxW3eNwOIqR3DyaFzpSvCT/7H1tOl2danDwp/wAkYfwV7a6aDRJ/VtGg4R1Z4Ki8lJ03PFJpzixp6OMgF5bl7zaSqlls83h+Zn4pCU1C3/L1USp7wftVf94/2lWnA142M8CQeuQRIiKg4jRVfeL9rr/vH+1aG7TqikaQe7ozPUm1zOniFnnS7WEOjT+hbKm6lOKXT0NL8S46ucfFx/Nd+A2M54zvJa2LcXO4ACe9dexNkwWvqDWcjbX+sQV07V2yaRLWEF5meOTgP/FY5a5YfUy1cQ5S7OgtfE21zTo0wJa0XlouXEd4OsqIxe8D3SGdQcx2vPhKjKtUuJc4yTqsL1U0nd6ltLBQj3p6s68BjqjXtAcYzC3C7r24L6godkeAXyxhu2z7TfaF9TUOy3wHsXRwuzOdxWCUotLxNiIkrWccIiIAiIgCEosEICPpbdpue5gJ6ri0uMZcw1bM2PiB3LYds0ZA6RlxI6wuNZ8lxYrdllRzi9zzMx2Rlkg2cGgnSwJMLW7dKnfKXtDjJaMsEAgtaJBygECIQEhS21Sc9rGva5zgSA0zYCSbeK7pUKzdmnnBJc5oHYOXLOVrM2kzDBaYC6/gGh9EzyQHfK8k90N5obR6RoMupjTjma6ifb6l6Z8A0PomeS8291jY1Jj6Lm02iWvBgfNcDfzVdX8Jfh/9RXK1s5vx1IQHddljYG44ptM/HVerl65t4QF+NlUGCvSOUWqNPrTHumpV49Z3tK5UYrs787n2NXN8Z/4fuaTwWyk85mibZm2/in2krWeC/dLtt8R7Qq3rp0fuaKkVkldbNf4ohN5B+l1/3r/as7GwIcTUeB0dO7gRM90cf/Fnef8AbK/7xynNk0+ioDjLTUNgI0Ose1eKTUFZ62Rx8TVcKCUd3ZfY5ttbYDAWtHXI1IjKDy/zgqzN1txOINR5cdSf/FqVkIqKsi/D0FSj1e5lFgBbaeEedGlSsXuSjuzVSqdYWOo4HmvpGpto9E3o2PDuqJqMdTF4mC/K1zuTZErwB2xn0yek6paA6OJ0I9RX0nQotfSaHNBBa2QQCDYagrfh1ZM+f4lUjNxyu+/sQDN63CczZaCxocLXIkgtJ8dD5oze8uykUiMwdAccsxkLTJAgQ88NQFZPerNMrYtwHDTyWv4OpxHRsg3Iyi835dw8lpOSY2XijUo03mJexrjGkuaDbzXUsNaAIAgDgsoAiIgCIiAIiIAiIgC8/wDdcwU0aVW8te5kcIe0nzloXoCqvukYbNgKh+Y6m/ycAfU4qM1eLJ03aaKmzcU06NPE9M1zQKVQtyRIJaSM2bv1Ve21sp1FwzRFVvStibBxNjPEL1fdECrs6gHAOBphpBEg5SWwQfsri333XbXpB+bI6lYQARlcQDI5DW3JZ5UE4Wj0Z1KHEair5qzvo16+55NyX6p9tviPaFZcT7nuIB6ppvA+sW+ohclbc/EMLSejPa0fpkgu1HJYeyn4cvzO9PHUHCXe3a9Eio7w0s2OrN51SPMqT2zVLcO5oBAlrJmM2lx3cFzYqnm2nUEx8a46xoFr3kquIph1pzGB42PkqIq6guiOZPv1aUOlyCCFAhV51Ts2PVyVmuABiTBEg24hTBMmVCbO7Y8D7FY9m4E1qraYMF3HWALk+pWZ1CF3sjlYu3aX6HFiXnK4m/jfRfRGz3TSpn6jfYF45vDuoGUHupSS0SQTOYc78V7Dss/E0/sM/pCtwWIhXi5QZycS7pfM6kRFvMYREQBERAEREAREQBERAFEb2YfPgsQ3nSf6hI9YUuufF0szHt5tcPMQj1Cdite5fiM2AA+bUqN8zm/5Kx7Tp5qNQHix3sVL9yarFKvTPyagPm3Kf6VddouijUP1Hf0lRjsWVFabIllbqNMEyBoJ4KOxVPqn93Wf/MQNfSpKgzqNH1QPUo7HWosdOjXMJ552ke1oVHiXzvY8kqsnadX7bz6lp3oDg2lmMnrSeHDRba0fCdSSRL3ixhad5WANpyZfLsx5rjwesF0R1l/uKfl7MgQhQLK0HXOzYxaKzc4JbfMAYJEc1at3MY2liGlxhpDmyeGawk+XmqhgP1g9PsU1+SlOmqtJ03zujk4yP9T5F+3ixjKFB7iRLmuDRqXEjh3cZXoex3TQpH/TZ/SF8+Ykksdxhp74sTbkvf8AYDpwtA86VP8ApClwzC/DQave5ycRGyTJBERdUxhERAEREAREQBERAEREAWCsr8lAef7hjo8fjaXDM4gfZqH8HBXnaFPNSeObXD1FUjAjo9vVRwqMJ82Nd7WlX5wsoQ2sWVN7kHhnSxp5tafV/wCqN2xbDv7nf8vyK7sAIZl4sLmH+EmPUuHbDPinjm4n0NaXf8VQ1uaW+7c8b2uQNo1J06W/mt+8WD+LzEy4OieOU6d3ALg3oH6ZW+2VJ7Oa2vTbndMAteD39lw7wuTF5YRlfkvQ61e8OzrLkVkIVvx2FNJ5YeGh0nvErQr+p04yUkpLY6NnR0jZMDieSl8biqbHuAfnAJAI4xx7lArEKalZWM9TDqpPM2d+N2yXiGgNAblkakX177r6N3a/ZMP+6p/0hfMR0X07u1+x4f8AdU/6QteHk22criVONOMFFEmiItZxgiIgCIiAIiwSgMouYbRZnyZhm5evXSe5bRXH4oDYi5/f7IzZhHOe/L7bLc18oD9LBCSkoCgbfHRbawr+D2taf9zP+QV9ConujhzcRg6rWucWOLjlBMNY5hJP+cVeqbwQCNCJ81FLVk5apFd2ptGlh67hUqMYHtD+s4C4OU+Yg+hRWK3jw9ZzabKgcctXQGP1bovCivdXxlJtWmC1hqGmZJBJaMwykRxs7XgVAbMe1tNvRig8tglwL21RNicrjcQYtyVU9y6OsCrb2D9MrfaH9IUfgsRkeCZIm4nUKQ3t/bK32h7AubCbFq1abqjGy1kyZA7Il1jrAXJg0qcb+C9D6aKj2KU9rIl8Xhm1qQDHFx7VMkgm5gtdOnpvYaquVGFpIIgixHKF17M2kaRNpa7Uew+IU7VwDMSM9tOq4G/HtBG8m+xkhN4SWSWseTKrKLur7FqtBOXMAYJaZ9XBczsK8fId5FWeRvjVhJXTRqhfTO6rpwWH/dM/pXzts7Cx8a6MoJEETJg3j819Ebo1M2Cw7udNp8wtmFerOJxSqptRXIl0RFtOOEREAREQBYcFlEBBYrYDnPe5rmtDsxs03zNyw8TldHOJXDS3OcG3qAunWDp1upr2et6la0QFTO5zyW/GNaGySGsIF3F+XW4v6lJ4DYZY1zS9zZeXDoyW90E6uUyiAj/gf/Wr/eH8k+B/9av94fyUgiApu92xbMPSVjOdkmoTGZuYcObFwY3ebD4XDU81eu6qabSKbahnSBNoa2QrZvLhS+g6BLmw8d+UyR/LK8U3npubiG5mx8XSi0WiAYPpUZOyJwjmdiLxuOfXqvq1HOe52pJmBwA7gF2bNxTOjq06nzc9NwEua9pEQeREzwspXeSvhTQpU6ADnsgmoLQOId84lWrY3ub06WH6asS+p0ZdksGtOWRNpcR3qmWt7F91FanmG9v7ZW+1+AVg3R/+Pxc8A+O6ad1X97P2yt9r8ApfdDbFCnQq0q1QNbUccwh0lpblMECy+fqxlLDRy791n0FW/YRt0Kgt2Hxb6Zlji3w4+jiriW7Ib88/eFVzeB1DpG+9+xlE9odaTPavpC0U6/aO2WS81ZFqqqo8ri7dUbWbxQP1YDuLgYzfaHFdg3jY60VGgcZvPjwGqhsRhGMEF8vjsgSBPAunXwSq9raeRpzEuDnGIAgWA8yrMkXsZpYahP8ACn9zbjceHF7Wl2RxmRAk6yRx/wCl9B7kOnZ+GjTomexeAbA2E/FVA1oOWYJHsHM+war6L2Bs0UMPSpD5DQFvwu7sc7iCpwUacORIIiLacoIiIAiIgCIiAIiIAiIgCIiAQova+7dDEgdNTDiNDcOHcHC6lEQFewG4uEovD20usNMznOjvAJiVNYrDZ2OYdHNLf5gR+K3ovErHrbe58+b4bs1hXc4MLjbO0XILRlzAalrgJBHOFXBsyr9FU/kd+S+nsRgadSM7GvjTM0OjwnRc/wAAYf6Gn/IPyWH4WUdItW8jqUuJzhFRavY+aTsysNaVT+R35LpweyqodJoOcIJAPUE8DJ1A5L6RGx6P0VP+Qfkv2zZtJulNg8GNH4J8LLm0TlxWUlbKfPGD3MxNY9kCT3uPjDASrdsX3IHEg1SY+t1R6GNJc70lq9hDQkKawq/uft+v3M9TiFaastF0InYW7NHCtAptvEZoAPgALNHcFLhYhZWqMVFWRgbb1YREUjwIiIAiIgCIiAIiIAiIgCIiAIiIAiIgCIiAIiIAiIgCIiAIiIAiIgCIi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hQSERUUExQVFBUWGBYXFxcYFhgVGhUdFBgbFhYYFhYYGyYgGBojGhQYHy8gJScqLCwuFR4xNTAqNSYrLCkBCQoKDgwOGg8PGiwlHyUvLC8sLy4qLCkpLDUsLC4pLCwsKSkxLCwsLCksKiwtLSwsKSwsLCwtLCksLCwpKSwpLP/AABEIAQEAxAMBIgACEQEDEQH/xAAcAAEAAgMBAQEAAAAAAAAAAAAABQYBAwQHCAL/xABHEAABAwIDBAYDDAkFAAMBAAABAAIRAyEEEjEFBkFREyIyYXGRgaGxBxQVI0JSU2Jyk8HRJDM0c4KSstLwY6LC4fE1VKMW/8QAGgEBAAMBAQEAAAAAAAAAAAAAAAIDBAUBBv/EADYRAAIBAgQDBgQFAwUAAAAAAAABAgMRBBIhMQVBYRMiUXGxwRSBkaEy0eHw8SNCsjM0UmKC/9oADAMBAAIRAxEAPwD3BERAEREBgqtbu7cqVcVi6NSIpOGSBENuL8zYFWUql7N+L21Xb9JSa7xIyqLdiUdUy6oiKREIiIAiwSq1tTe4NcWUiwkGC5xsCNQGi7vFepXPG7FmRUSjvVVDi7p2PBjqlsAeBFwPGVZ9i7eZiGmIDxGZszroQRq08/YvXFo8UkyURYBWVEkEREARFiUBlFjMmZAZREQBERAEREAREQAqk7V+L2zhnfSU3M8pH5K7FUvfjqYnAVfm1S0nTtZf+1GWxKG9i5hZQIpEQiLBKAhd7MQ5uHdkdlcS0C8EguAIbxmDqFR/i6di9oI4Ni3jAJ81N799G6tQDiCbjLN7uBuBcTzUTgtiMqB2HL30jnNRhpnJmBgRPMRcKV8quQtnlYxUqMDcxzhsdvrwfTELldiBHSUKjM7bzOUgcSYGaO4iDdWPF7E6SgKPSOaJID2mDMRYi8311Vd2rh2GQXF7MOxzcz+s57jqecA27ykKmZ2JTpZFc9Eo4nEkAinRIIsRVdB7x1F++mxP0VL7x39i17uV2nDUspDoY0SDNwLieY5KVUT0jumxP0VL7x39idNifoqX3jv7FIogI7psT9FR+8d/YovHnGE1MrWjq04DS518/WyGBeNZVlSEBUaGKxrnMkZZLgeoYaOqbgwCQQQD38VsOOxvUGXUAk9GbEtYctp0Ln3t2BdWpYhAcWxHPNCmahcX5G5swymYvLeF13IiAIiIAo3aW2RRcAQSC17pF+wWiI/j9SklH19hUXuc5zJLtbu7ja9tBpyQHHV3uoBrXZnHNoA0zpNxwtfvCN3pp8Q75Rs0us0uBceQhhK6zsGjEZAB1dCQeoMrbgzYWX7+BaNzkFwRx0dJPnmPmgMfDlCP1rPNVL3R9o0nYZjmVGl1Oqx1jfvV6FIcgq9v9hM+ArdwDv5SCoy2ZKP4kT9B8tB5gHzC2KM3bxGfCUHc6TPU0D8FJhSIhcG2sFUq0iynUNJxjrDWOItcTzF13pKA85xG5OJYDlDHnWz4JIM3zDX0rVhMTkLK8TAcHTqJEHxII9IlXveDGGlhq1RvaaxxHiBZeK4Xa9RjS0EEG/WExOpHio1MRGOkzThuH1K6cqXJ+Jf8VV6Iir0dMyeqWtE1C4T1TmJFtTGgUS/AvqFlOm3O9xzuAIAAkukkwIkgXVbdtQZGZelD2/OfnZwktadDbRWD3ONr/pbm1HEuqtAaTxLTOXut7FXTrQvZbstr4CsoOc9EupY93N1q9KqKrnCmL5mNdm6SZgO4WsZubK4hGlZV7dzAkoqyCIi8PQiLEoDKLEpKAyixKygCIiAIiIAiIgC4NvYfPhqzOdN4/wBphd604sHI6BJymBztYICA9zyvm2fR+qHN/lcVZVT/AHOG5KL6fWIa4OGZoafjGybAm0gq1YqrlY5wElrSYmJgTEnReLY9la7sfjG7Rp0hNR7W8pNz4DUqlbY38cGSAaIJIFi6oY8YDZseNiuWvjDiCK7r1AOqIy5AblkTxHE62WvEYVj+00Oa4AGRxF29/MK3JoVZ9SL2ji34qi19PMXOcWuzHMb2IvYKIx2xH0g3RxyyWhwzN5mCbt71b2YPKwtbAHAAWBHHxlVmvu8atVvSVQC8TEOeSBqZMAHuVVWkpqzX6GrC4ueHk5U38vEhzTORzgLCL9508f8ApbsFRrsc2oxlz2HEGL2zSNO4r91NiBof1pdnyssIIBgkxe5sPAq07NwrwA2pFpOUGQ0Ns0Tqb39Cz0KKTNmO4hOsvBeH73Nz9/auFcKR+MgAuzmSLaZhEzzOiuuzt7MPVH61jHCMzHPaHNn03HeqNi9mNc8vqAENjLa9jYEi500JPBfr3rFm5WVDLg8AdSdfQLCNCtmRnKzrQ9D+GqH01L7xn5p8N0PpqX3jfzUfsDajK+dppta+mWh8AFpLhIymO7Thbmpj3sz5jfIKBM5/huh9NS+8b+aitq1jUe11FxqAcGXbmkdp7XdUxzBEKd97M+Y3yChtpbKqVKwyHo2BmozDrZtQGOaC6PnAoDiFbFsaB1nWzTkBOaXQw91hLu9Zfi8WXtOR7Q2ziGTMnrFrZ60ACFofVxgLGgVA0ZcxyBxs4aGLggkHjbQaroweKxkUzUBkvhzW0yLQJBc4AQDmvafnGLgadn1sb1WmQIYCSySJc3M4nSQC+08BZW5jVhoX6QBERAFqdXA4jWNRqdB4raoPaewXVahcHZRAcB/qMsx3gAgJllQHS/h3arDK4JIkSNRNx4hVX4FqtMdI24EjpC3PmguZl4S7Oc31l+X7s15JzgE5ZhxBIAAjMQdIF+5AXAIQoDA4KrQdmE1cwIIz8cxId1rdmBbkpD37V/8Aru+8Z+aAgN0nFtZ7YgFlu/o3kexykt7sxwlQNdlPVA+t1h1fTp6VXdm4uozF/qXfrKrIzs+VLtZ5gJ7pG1agwzW9E5hfUbfO35EvtB5gLyUsquyylTdWaguZHVs7JeQMzflNsCBwc3gO/hFljA41lVhymAbgGxaeIPgYPgVXMDiatdzaDqhy1CAZgkRJ14qS2psT3tkdTcTmIpkEAkkgnN4rMsfBzUf5NtXhTpXhN97lba3XzZN08a0tBkX4C5nTQd4UTtvOxrXsEPY5xaDrlLesY4Rr6VJCg1ts0W5hvsVXxm0c9dxAc+k3qlsk5gTHfYm57mrdVk7W5s5VKN3fkjsoYe2GdmlznDMZJ4EsbBtA/FTjK2Vzs/PtC4gaTyWrC9F0bbCABHVPqss1KrB2Wh08nZY89VKMcpCUsxtqYlpeBmAA608CeF9JAvHeFH7W2v0LbfrH6DTI0dme+/rPJc226nxD/iyBLYio0gGeU+KrFTEvcZc0kniXAn/IWTFYh0+7Hc7XCuGxxP8AUm+6nt46fqenbn4kmtTytLGupkkO+UBBAtqRmme8q9rxjdPeaqzFUQ9stHxYGZrYzDKCTztx5r1f3/V+gd94z81KFRVFdGTEYWeGlkmSC0YjFsZ23NbOkkCfNc3v6r9A77xn5qP2zhKlbo3ZchaXgg1GtPXAaIdlcPR61Mzk4HWn0/5zWWOBggyP80VWG71cCMwIAAIzuaHi0CB2csHTVd27mBq0pbUJLaYaxmsGwc831GawPJATwRYzLKAIiIAiIgInamyekqU3ta2Wip1iBILmwy5HA3UaNm4t0kuLSA0NHSSPkhxdA4gOMd6tEIgIfYeFqsnpZJt1s+Zp5ZWx1YFlLwsogKPjop4p7/m1mO9Dss+0qC907Hl2KbTuGsYCJsHF8yQTrYAekrq90F7qWNoFriGVMhe0GA4sqAXHGxA9CsFbCtxIe54Dg8kNBAIDGk5RH1u0fEdyorLPFxN+CqfD1Y1bX3PJXG3Lv0jv7lZ3UGur0w4nKykH5S4vBc4wDxvYrZt7cUsBdSeCCQAwyD1rANdx10PLVd9SWv7BEsDZlsdSZEzbUeKxYenlrRUup0eLY2FaEZ0/B38dSO3g2i2nThghz5AOWIHE3Gse1asFh3UcK7IHCoRmNjbunlHBclKocVig7LLKfDMNAbX7z7FO7SzlhDXCm49l2bUwbRlvMrrx7zcvkj52XcShz3Z+tnYp7qTC5hBgTEAei+i6emPFjvUfxXLsxlQUmZnNeYEm/wDll1NL79n1q5bGd7kJvJi6fR5NHlzSBlgxPOFWlam7ObW2hTp1YLXxLQTGjo61iDLRHiu3D7iUX3D6zbuicrpaCcpDiOIXKxdKVSWZeR9VwbH0sNSdOaerv7exTMNhnVHtZTBc9xhoGpPj3c+C912ex4pMFQy8NaHnm4AZj5qubp7Cp4es8NbBcxhDnEOcYLg+8dXVlhzVtAU8PS7NamTimO+LmrKyX1EKJ27sl9fK0PDGiXG2Ylw7HkbypdFpOUVqlu9VMF9QzMuio+DNSXRfizqr8UdiYlrw7ODlLTd7uuG5YpkRYdUnNxzK0IgIrYOzH0mnpXZ3mJMuIgACBPfPmpVEQBERAEREAREQBCi04ysWsc4CS1rnRzgTCA8991pzSKBBGdpeCBciQHC3i1WDZOIZ0NPK4GGM8eyOCgdr7K984Wm1j6bHBwfULr5nZSCSRf5S3bFwdR7qNEH9UwCpUynRoLAWkjUkkA8gZuFQ1mkak1GKJfG4c1g6CWtpAuLhxeGktaDxAmT6BzVF27tB7GkF8lzWgTAIziXkBoHCB6V6btPDdHhajafVApvjy58ze/evHd5mzXygEZWNBkz3jQf5C8nlhrb5+B5ShKvPKvoTGwSylSB6RgLjmMg6xYTMWC6NqBtWkW9I3Qnqgg+3vVRiGmAZMamBbuHhxV3wZzMaZcJYQBkmA6DAPEfWUY4v+1IlicDUpNTndX8jOGYxlMNbVkNAAu30Xhb6d5ipPhlKi94WfEVAYAyUrRGjuB4R61Vn4ukKgLGEMgBzZBPZhzge83CujitLtW+ZnjhJzfdu/kWupXdTx9AghwMZsxDQCZY0kgd4CtGCxdUDo8lPNT6p+NNot8zun0rzjAspF1ZwJIDHZA4iSWtJEAm+mv1gr/gKtNzGPdBcXODoIcXFwzajUw5vhZeOSmrrmTjGVOTi+RI4LEVjibMpy2mZHSn5bgB8j6p8lMdPiPoqf3p/sVXwe0qdKtTdmyzDHSDcZCTpxloP+Xl9o74UWU3Fjsz8pLRlMEx1ZJgapnjFauxGScpaEj02I+ip/en+xRO0aVV1SX0nH4shhpuLmtfNi42jXv0VC2Pv/jWVgcTXoua4j4oZXOJJiG5OzrqTwXsDLiV7TqxqfhPalJ03ZlPxu0sXTzZszWgWdlYTmDXQGzYgkNnxX5O1MW8uFMkkZc3UackueIbGosyQe9XM0wnRhWFRxbJbUyE1TLi59oAgBxDYj6oBvzXegCIAiIgCIoXaW3TTrdGGB3Va7V2Y5nFsNAaQYibkICZKiMbtzI8jK3KwsD3FxBBqdkNEQfSRqtVbeykG5gyqbAgZInNcC51IBI8FznaeGrVJDXvfOUtbm60TdzQ4BwEHtXEaIDrO9NKJGe8QSwgda4HOSLrswG02VwSybRZzctnCQYPAhV+jjMI+C6k4QAIId1QOqHOaDECQJubqRwGHpVhNJ1alAaCATTkZRkJB1GXQoCExI965mPzimMzm1LZcs5spdlJaQLQeVl3bmVm1TVrMMtJDAQCJLRLjLrm7tV27T3fzUajemxBljxHSm/VPcqh7luEz0arelrNyvaYbUIHWbyj6pUNpFm8Wy3b54408HVLSA5wFNs6TUIZfugk+heW70sIrmYu0EQZ0srJ7ozA11CgKtZ2Zwe4GoTbMGttHeVUd48CG13gOqaN1eSdDxWXEXel9NDr8MpuFSM7atS+mxyDRXfBksw7IF+iEdadcomDYC/Z1VB97/WqafOV9o0g2gyYd1GGXEzw48SsOybX73NvGJXjTXmvQoO2946ra9RrCG5XFuYtDnOyWkucD5CwXF/8A0+J+l/2s/tXPtwfpNb94/wBpVg3c3KZiaLajqj25i4WYCBlMak6lUTnSpQU6npcmo0aVNNxXLl0IR28eJN+lcPABvsC6sDvliKTYkVOu18vkmWgAxBFiAPJWdvuZUpvWqHuDWj2yqhvFstuHrZG5oytd1om88rLzDYujUlalv5W9jxdhVeTL9jRi9sVqjsznmYy9XqgDlA8VyPqE6knxJPtWadIuMNBJ7lJ093HXzPaIEmJcR3W42WqU1e7ZbKdGjo7I4dnGK1P7bP6gvqWnoF81bK2U12V5cQQ8fJsYIhfSlLshbcLJNNHE4lUjOay8j9oiLYcsIiIAiIgC19A3MXRcgAnmBMD1nzWxEBHVdg0XRLNGhouRYCBx1AMSsjYdL5p1kdZ1ucXsDyUgiAjG7vUBpT4zqb8YN9O5dmHwbKfYaG6C31RA9S3ogPy4Lzj3Nvi8Zi6PKf8A86jmn2r0hy802ZVFDblcGwcKp82trfgVCWjTLIaqSI3e3GdLtM8mPp0x/CQXf7nFRO8h/SKndA9U/itVHEGpiGvOr6ocf4n5vxW3eNwOIqR3DyaFzpSvCT/7H1tOl2danDwp/wAkYfwV7a6aDRJ/VtGg4R1Z4Ki8lJ03PFJpzixp6OMgF5bl7zaSqlls83h+Zn4pCU1C3/L1USp7wftVf94/2lWnA142M8CQeuQRIiKg4jRVfeL9rr/vH+1aG7TqikaQe7ozPUm1zOniFnnS7WEOjT+hbKm6lOKXT0NL8S46ucfFx/Nd+A2M54zvJa2LcXO4ACe9dexNkwWvqDWcjbX+sQV07V2yaRLWEF5meOTgP/FY5a5YfUy1cQ5S7OgtfE21zTo0wJa0XlouXEd4OsqIxe8D3SGdQcx2vPhKjKtUuJc4yTqsL1U0nd6ltLBQj3p6s68BjqjXtAcYzC3C7r24L6godkeAXyxhu2z7TfaF9TUOy3wHsXRwuzOdxWCUotLxNiIkrWccIiIAiIgCEosEICPpbdpue5gJ6ri0uMZcw1bM2PiB3LYds0ZA6RlxI6wuNZ8lxYrdllRzi9zzMx2Rlkg2cGgnSwJMLW7dKnfKXtDjJaMsEAgtaJBygECIQEhS21Sc9rGva5zgSA0zYCSbeK7pUKzdmnnBJc5oHYOXLOVrM2kzDBaYC6/gGh9EzyQHfK8k90N5obR6RoMupjTjma6ifb6l6Z8A0PomeS8291jY1Jj6Lm02iWvBgfNcDfzVdX8Jfh/9RXK1s5vx1IQHddljYG44ptM/HVerl65t4QF+NlUGCvSOUWqNPrTHumpV49Z3tK5UYrs787n2NXN8Z/4fuaTwWyk85mibZm2/in2krWeC/dLtt8R7Qq3rp0fuaKkVkldbNf4ohN5B+l1/3r/as7GwIcTUeB0dO7gRM90cf/Fnef8AbK/7xynNk0+ioDjLTUNgI0Ose1eKTUFZ62Rx8TVcKCUd3ZfY5ttbYDAWtHXI1IjKDy/zgqzN1txOINR5cdSf/FqVkIqKsi/D0FSj1e5lFgBbaeEedGlSsXuSjuzVSqdYWOo4HmvpGpto9E3o2PDuqJqMdTF4mC/K1zuTZErwB2xn0yek6paA6OJ0I9RX0nQotfSaHNBBa2QQCDYagrfh1ZM+f4lUjNxyu+/sQDN63CczZaCxocLXIkgtJ8dD5oze8uykUiMwdAccsxkLTJAgQ88NQFZPerNMrYtwHDTyWv4OpxHRsg3Iyi835dw8lpOSY2XijUo03mJexrjGkuaDbzXUsNaAIAgDgsoAiIgCIiAIiIAiIgC8/wDdcwU0aVW8te5kcIe0nzloXoCqvukYbNgKh+Y6m/ycAfU4qM1eLJ03aaKmzcU06NPE9M1zQKVQtyRIJaSM2bv1Ve21sp1FwzRFVvStibBxNjPEL1fdECrs6gHAOBphpBEg5SWwQfsri333XbXpB+bI6lYQARlcQDI5DW3JZ5UE4Wj0Z1KHEair5qzvo16+55NyX6p9tviPaFZcT7nuIB6ppvA+sW+ohclbc/EMLSejPa0fpkgu1HJYeyn4cvzO9PHUHCXe3a9Eio7w0s2OrN51SPMqT2zVLcO5oBAlrJmM2lx3cFzYqnm2nUEx8a46xoFr3kquIph1pzGB42PkqIq6guiOZPv1aUOlyCCFAhV51Ts2PVyVmuABiTBEg24hTBMmVCbO7Y8D7FY9m4E1qraYMF3HWALk+pWZ1CF3sjlYu3aX6HFiXnK4m/jfRfRGz3TSpn6jfYF45vDuoGUHupSS0SQTOYc78V7Dss/E0/sM/pCtwWIhXi5QZycS7pfM6kRFvMYREQBERAEREAREQBERAFEb2YfPgsQ3nSf6hI9YUuufF0szHt5tcPMQj1Cdite5fiM2AA+bUqN8zm/5Kx7Tp5qNQHix3sVL9yarFKvTPyagPm3Kf6VddouijUP1Hf0lRjsWVFabIllbqNMEyBoJ4KOxVPqn93Wf/MQNfSpKgzqNH1QPUo7HWosdOjXMJ552ke1oVHiXzvY8kqsnadX7bz6lp3oDg2lmMnrSeHDRba0fCdSSRL3ixhad5WANpyZfLsx5rjwesF0R1l/uKfl7MgQhQLK0HXOzYxaKzc4JbfMAYJEc1at3MY2liGlxhpDmyeGawk+XmqhgP1g9PsU1+SlOmqtJ03zujk4yP9T5F+3ixjKFB7iRLmuDRqXEjh3cZXoex3TQpH/TZ/SF8+Ykksdxhp74sTbkvf8AYDpwtA86VP8ApClwzC/DQave5ycRGyTJBERdUxhERAEREAREQBERAEREAWCsr8lAef7hjo8fjaXDM4gfZqH8HBXnaFPNSeObXD1FUjAjo9vVRwqMJ82Nd7WlX5wsoQ2sWVN7kHhnSxp5tafV/wCqN2xbDv7nf8vyK7sAIZl4sLmH+EmPUuHbDPinjm4n0NaXf8VQ1uaW+7c8b2uQNo1J06W/mt+8WD+LzEy4OieOU6d3ALg3oH6ZW+2VJ7Oa2vTbndMAteD39lw7wuTF5YRlfkvQ61e8OzrLkVkIVvx2FNJ5YeGh0nvErQr+p04yUkpLY6NnR0jZMDieSl8biqbHuAfnAJAI4xx7lArEKalZWM9TDqpPM2d+N2yXiGgNAblkakX177r6N3a/ZMP+6p/0hfMR0X07u1+x4f8AdU/6QteHk22criVONOMFFEmiItZxgiIgCIiAIiwSgMouYbRZnyZhm5evXSe5bRXH4oDYi5/f7IzZhHOe/L7bLc18oD9LBCSkoCgbfHRbawr+D2taf9zP+QV9ConujhzcRg6rWucWOLjlBMNY5hJP+cVeqbwQCNCJ81FLVk5apFd2ptGlh67hUqMYHtD+s4C4OU+Yg+hRWK3jw9ZzabKgcctXQGP1bovCivdXxlJtWmC1hqGmZJBJaMwykRxs7XgVAbMe1tNvRig8tglwL21RNicrjcQYtyVU9y6OsCrb2D9MrfaH9IUfgsRkeCZIm4nUKQ3t/bK32h7AubCbFq1abqjGy1kyZA7Il1jrAXJg0qcb+C9D6aKj2KU9rIl8Xhm1qQDHFx7VMkgm5gtdOnpvYaquVGFpIIgixHKF17M2kaRNpa7Uew+IU7VwDMSM9tOq4G/HtBG8m+xkhN4SWSWseTKrKLur7FqtBOXMAYJaZ9XBczsK8fId5FWeRvjVhJXTRqhfTO6rpwWH/dM/pXzts7Cx8a6MoJEETJg3j819Ebo1M2Cw7udNp8wtmFerOJxSqptRXIl0RFtOOEREAREQBYcFlEBBYrYDnPe5rmtDsxs03zNyw8TldHOJXDS3OcG3qAunWDp1upr2et6la0QFTO5zyW/GNaGySGsIF3F+XW4v6lJ4DYZY1zS9zZeXDoyW90E6uUyiAj/gf/Wr/eH8k+B/9av94fyUgiApu92xbMPSVjOdkmoTGZuYcObFwY3ebD4XDU81eu6qabSKbahnSBNoa2QrZvLhS+g6BLmw8d+UyR/LK8U3npubiG5mx8XSi0WiAYPpUZOyJwjmdiLxuOfXqvq1HOe52pJmBwA7gF2bNxTOjq06nzc9NwEua9pEQeREzwspXeSvhTQpU6ADnsgmoLQOId84lWrY3ub06WH6asS+p0ZdksGtOWRNpcR3qmWt7F91FanmG9v7ZW+1+AVg3R/+Pxc8A+O6ad1X97P2yt9r8ApfdDbFCnQq0q1QNbUccwh0lpblMECy+fqxlLDRy791n0FW/YRt0Kgt2Hxb6Zlji3w4+jiriW7Ib88/eFVzeB1DpG+9+xlE9odaTPavpC0U6/aO2WS81ZFqqqo8ri7dUbWbxQP1YDuLgYzfaHFdg3jY60VGgcZvPjwGqhsRhGMEF8vjsgSBPAunXwSq9raeRpzEuDnGIAgWA8yrMkXsZpYahP8ACn9zbjceHF7Wl2RxmRAk6yRx/wCl9B7kOnZ+GjTomexeAbA2E/FVA1oOWYJHsHM+war6L2Bs0UMPSpD5DQFvwu7sc7iCpwUacORIIiLacoIiIAiIgCIiAIiIAiIgCIiAQova+7dDEgdNTDiNDcOHcHC6lEQFewG4uEovD20usNMznOjvAJiVNYrDZ2OYdHNLf5gR+K3ovErHrbe58+b4bs1hXc4MLjbO0XILRlzAalrgJBHOFXBsyr9FU/kd+S+nsRgadSM7GvjTM0OjwnRc/wAAYf6Gn/IPyWH4WUdItW8jqUuJzhFRavY+aTsysNaVT+R35LpweyqodJoOcIJAPUE8DJ1A5L6RGx6P0VP+Qfkv2zZtJulNg8GNH4J8LLm0TlxWUlbKfPGD3MxNY9kCT3uPjDASrdsX3IHEg1SY+t1R6GNJc70lq9hDQkKawq/uft+v3M9TiFaastF0InYW7NHCtAptvEZoAPgALNHcFLhYhZWqMVFWRgbb1YREUjwIiIAiIgCIiAIiIAiIgCIiAIiIAiIgCIiAIiIAiIgCIiAIiIAiIgCIi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8" name="Picture 14" descr="http://www.blogoteca.com/upload/bit/arti/1580-101802-a-legion11.gif"/>
          <p:cNvPicPr>
            <a:picLocks noChangeAspect="1" noChangeArrowheads="1"/>
          </p:cNvPicPr>
          <p:nvPr/>
        </p:nvPicPr>
        <p:blipFill>
          <a:blip r:embed="rId2" cstate="print"/>
          <a:srcRect/>
          <a:stretch>
            <a:fillRect/>
          </a:stretch>
        </p:blipFill>
        <p:spPr bwMode="auto">
          <a:xfrm>
            <a:off x="2438400" y="0"/>
            <a:ext cx="4343400" cy="685800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Roman tactics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orb</a:t>
            </a:r>
            <a:endParaRPr lang="en-US" dirty="0"/>
          </a:p>
        </p:txBody>
      </p:sp>
      <p:sp>
        <p:nvSpPr>
          <p:cNvPr id="3" name="Content Placeholder 2"/>
          <p:cNvSpPr>
            <a:spLocks noGrp="1"/>
          </p:cNvSpPr>
          <p:nvPr>
            <p:ph idx="1"/>
          </p:nvPr>
        </p:nvSpPr>
        <p:spPr/>
        <p:txBody>
          <a:bodyPr/>
          <a:lstStyle/>
          <a:p>
            <a:r>
              <a:rPr lang="en-US" dirty="0" smtClean="0"/>
              <a:t>The orb was used when ambushed protecting the </a:t>
            </a:r>
            <a:r>
              <a:rPr lang="en-US" dirty="0" err="1" smtClean="0"/>
              <a:t>comander</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wedge </a:t>
            </a:r>
            <a:endParaRPr lang="en-US" dirty="0"/>
          </a:p>
        </p:txBody>
      </p:sp>
      <p:sp>
        <p:nvSpPr>
          <p:cNvPr id="3" name="Content Placeholder 2"/>
          <p:cNvSpPr>
            <a:spLocks noGrp="1"/>
          </p:cNvSpPr>
          <p:nvPr>
            <p:ph idx="1"/>
          </p:nvPr>
        </p:nvSpPr>
        <p:spPr/>
        <p:txBody>
          <a:bodyPr/>
          <a:lstStyle/>
          <a:p>
            <a:r>
              <a:rPr lang="en-US" dirty="0" smtClean="0"/>
              <a:t>The wedge is a tactic were the soldiers formed like a triangle and charged towards the enemy which will break the enemy lines. This was used in shock tactics.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Chong </a:t>
            </a:r>
            <a:r>
              <a:rPr lang="en-US" dirty="0" err="1" smtClean="0"/>
              <a:t>Yeon</a:t>
            </a:r>
            <a:r>
              <a:rPr lang="en-US" dirty="0" smtClean="0"/>
              <a:t> – Introduction</a:t>
            </a:r>
            <a:endParaRPr lang="en-US" dirty="0" smtClean="0"/>
          </a:p>
          <a:p>
            <a:r>
              <a:rPr lang="en-US" dirty="0" err="1" smtClean="0"/>
              <a:t>Nathen</a:t>
            </a:r>
            <a:r>
              <a:rPr lang="en-US" dirty="0" smtClean="0"/>
              <a:t> - </a:t>
            </a:r>
            <a:r>
              <a:rPr lang="en-US" dirty="0" err="1" smtClean="0"/>
              <a:t>Defence</a:t>
            </a:r>
            <a:endParaRPr lang="en-US" dirty="0" smtClean="0"/>
          </a:p>
          <a:p>
            <a:r>
              <a:rPr lang="en-US" dirty="0" err="1" smtClean="0"/>
              <a:t>Anirudh</a:t>
            </a:r>
            <a:r>
              <a:rPr lang="en-US" dirty="0" smtClean="0"/>
              <a:t> - The great battle of Alesia</a:t>
            </a:r>
          </a:p>
          <a:p>
            <a:r>
              <a:rPr lang="en-US" dirty="0" smtClean="0"/>
              <a:t>Elias - Tactics</a:t>
            </a:r>
          </a:p>
          <a:p>
            <a:r>
              <a:rPr lang="en-US" dirty="0" err="1" smtClean="0"/>
              <a:t>Ilya</a:t>
            </a:r>
            <a:r>
              <a:rPr lang="en-US" dirty="0" smtClean="0"/>
              <a:t> - Weapons</a:t>
            </a:r>
          </a:p>
          <a:p>
            <a:r>
              <a:rPr lang="en-US" dirty="0" smtClean="0"/>
              <a:t>Michal - Rankings</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30000" fill="hold"/>
                                        <p:tgtEl>
                                          <p:spTgt spid="3">
                                            <p:txEl>
                                              <p:pRg st="0" end="0"/>
                                            </p:txEl>
                                          </p:spTgt>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30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2" dur="30000" fill="hold"/>
                                        <p:tgtEl>
                                          <p:spTgt spid="3">
                                            <p:txEl>
                                              <p:pRg st="1" end="1"/>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30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30000" fill="hold"/>
                                        <p:tgtEl>
                                          <p:spTgt spid="3">
                                            <p:txEl>
                                              <p:pRg st="2" end="2"/>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30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0" dur="30000" fill="hold"/>
                                        <p:tgtEl>
                                          <p:spTgt spid="3">
                                            <p:txEl>
                                              <p:pRg st="3" end="3"/>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30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30000" fill="hold"/>
                                        <p:tgtEl>
                                          <p:spTgt spid="3">
                                            <p:txEl>
                                              <p:pRg st="4" end="4"/>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p:cTn id="27" dur="30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30000" fill="hold"/>
                                        <p:tgtEl>
                                          <p:spTgt spid="3">
                                            <p:txEl>
                                              <p:pRg st="5" end="5"/>
                                            </p:txEl>
                                          </p:spTgt>
                                        </p:tgtEl>
                                        <p:attrNameLst>
                                          <p:attrName>ppt_y</p:attrName>
                                        </p:attrNameLst>
                                      </p:cBhvr>
                                      <p:tavLst>
                                        <p:tav tm="0">
                                          <p:val>
                                            <p:strVal val="#ppt_y+1"/>
                                          </p:val>
                                        </p:tav>
                                        <p:tav tm="100000">
                                          <p:val>
                                            <p:strVal val="#ppt_y-1"/>
                                          </p:val>
                                        </p:tav>
                                      </p:tavLst>
                                    </p:anim>
                                  </p:childTnLst>
                                </p:cTn>
                              </p:par>
                              <p:par>
                                <p:cTn id="29" presetID="28"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30000" fill="hold"/>
                                        <p:tgtEl>
                                          <p:spTgt spid="2"/>
                                        </p:tgtEl>
                                        <p:attrNameLst>
                                          <p:attrName>ppt_x</p:attrName>
                                        </p:attrNameLst>
                                      </p:cBhvr>
                                      <p:tavLst>
                                        <p:tav tm="0">
                                          <p:val>
                                            <p:strVal val="#ppt_x"/>
                                          </p:val>
                                        </p:tav>
                                        <p:tav tm="100000">
                                          <p:val>
                                            <p:strVal val="#ppt_x"/>
                                          </p:val>
                                        </p:tav>
                                      </p:tavLst>
                                    </p:anim>
                                    <p:anim calcmode="lin" valueType="num">
                                      <p:cBhvr>
                                        <p:cTn id="32" dur="30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Roman Military </a:t>
            </a:r>
            <a:endParaRPr lang="en-GB" dirty="0"/>
          </a:p>
        </p:txBody>
      </p:sp>
      <p:sp>
        <p:nvSpPr>
          <p:cNvPr id="3" name="Subtitle 2"/>
          <p:cNvSpPr>
            <a:spLocks noGrp="1"/>
          </p:cNvSpPr>
          <p:nvPr>
            <p:ph type="subTitle" idx="1"/>
          </p:nvPr>
        </p:nvSpPr>
        <p:spPr/>
        <p:txBody>
          <a:bodyPr/>
          <a:lstStyle/>
          <a:p>
            <a:r>
              <a:rPr lang="en-US" dirty="0" smtClean="0"/>
              <a:t>By: </a:t>
            </a:r>
            <a:r>
              <a:rPr lang="en-US" dirty="0" err="1" smtClean="0"/>
              <a:t>Anirudh</a:t>
            </a:r>
            <a:r>
              <a:rPr lang="en-US" dirty="0" smtClean="0"/>
              <a:t>, Chong </a:t>
            </a:r>
            <a:r>
              <a:rPr lang="en-US" dirty="0" err="1" smtClean="0"/>
              <a:t>Yeon</a:t>
            </a:r>
            <a:r>
              <a:rPr lang="en-US" dirty="0" smtClean="0"/>
              <a:t>, Elias, Ilya, Michal and </a:t>
            </a:r>
            <a:r>
              <a:rPr lang="en-US" dirty="0" err="1" smtClean="0"/>
              <a:t>Nathen</a:t>
            </a:r>
            <a:r>
              <a:rPr lang="en-US" dirty="0" smtClean="0"/>
              <a:t>   </a:t>
            </a:r>
            <a:endParaRPr lang="en-GB"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825049">
            <a:off x="5822656" y="943830"/>
            <a:ext cx="2763487" cy="1428369"/>
          </a:xfrm>
          <a:prstGeom prst="roundRect">
            <a:avLst>
              <a:gd name="adj" fmla="val 4377"/>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954926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GB" dirty="0"/>
          </a:p>
        </p:txBody>
      </p:sp>
      <p:sp>
        <p:nvSpPr>
          <p:cNvPr id="3" name="Content Placeholder 2"/>
          <p:cNvSpPr>
            <a:spLocks noGrp="1"/>
          </p:cNvSpPr>
          <p:nvPr>
            <p:ph idx="1"/>
          </p:nvPr>
        </p:nvSpPr>
        <p:spPr>
          <a:xfrm>
            <a:off x="457200" y="1600200"/>
            <a:ext cx="8229600" cy="4525963"/>
          </a:xfrm>
        </p:spPr>
        <p:txBody>
          <a:bodyPr/>
          <a:lstStyle/>
          <a:p>
            <a:r>
              <a:rPr lang="en-GB" dirty="0" smtClean="0"/>
              <a:t>Roman Defences [Nathen]</a:t>
            </a:r>
          </a:p>
          <a:p>
            <a:r>
              <a:rPr lang="en-GB" dirty="0" smtClean="0"/>
              <a:t>Military rankings [Michal]</a:t>
            </a:r>
          </a:p>
          <a:p>
            <a:r>
              <a:rPr lang="en-GB" dirty="0" smtClean="0"/>
              <a:t>Military Tactics [Elias]</a:t>
            </a:r>
          </a:p>
          <a:p>
            <a:r>
              <a:rPr lang="en-GB" dirty="0" smtClean="0"/>
              <a:t>Battle of </a:t>
            </a:r>
            <a:r>
              <a:rPr lang="en-GB" dirty="0" err="1" smtClean="0"/>
              <a:t>Alesia</a:t>
            </a:r>
            <a:r>
              <a:rPr lang="en-GB" dirty="0" smtClean="0"/>
              <a:t> [Anirudh]</a:t>
            </a:r>
          </a:p>
          <a:p>
            <a:r>
              <a:rPr lang="en-GB" dirty="0" smtClean="0"/>
              <a:t>Armours and Weapons [</a:t>
            </a:r>
            <a:r>
              <a:rPr lang="en-GB" dirty="0" err="1" smtClean="0"/>
              <a:t>Ilya</a:t>
            </a:r>
            <a:r>
              <a:rPr lang="en-GB" dirty="0" smtClean="0"/>
              <a:t>]   </a:t>
            </a:r>
          </a:p>
          <a:p>
            <a:pPr marL="0" indent="0"/>
            <a:r>
              <a:rPr lang="en-GB" dirty="0" smtClean="0"/>
              <a:t>  Introduction [Chong </a:t>
            </a:r>
            <a:r>
              <a:rPr lang="en-GB" dirty="0" err="1" smtClean="0"/>
              <a:t>Yeon</a:t>
            </a:r>
            <a:r>
              <a:rPr lang="en-GB" dirty="0" smtClean="0"/>
              <a:t>]</a:t>
            </a:r>
            <a:endParaRPr lang="en-GB" dirty="0" smtClean="0"/>
          </a:p>
          <a:p>
            <a:pPr marL="0" indent="0">
              <a:buNone/>
            </a:pPr>
            <a:endParaRPr lang="en-GB" dirty="0"/>
          </a:p>
        </p:txBody>
      </p:sp>
    </p:spTree>
    <p:extLst>
      <p:ext uri="{BB962C8B-B14F-4D97-AF65-F5344CB8AC3E}">
        <p14:creationId xmlns:p14="http://schemas.microsoft.com/office/powerpoint/2010/main" xmlns="" val="231602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Roman Army Rankings</a:t>
            </a:r>
            <a:endParaRPr lang="en-GB" dirty="0"/>
          </a:p>
        </p:txBody>
      </p:sp>
      <p:sp>
        <p:nvSpPr>
          <p:cNvPr id="3" name="Subtitle 2"/>
          <p:cNvSpPr>
            <a:spLocks noGrp="1"/>
          </p:cNvSpPr>
          <p:nvPr>
            <p:ph type="subTitle" idx="1"/>
          </p:nvPr>
        </p:nvSpPr>
        <p:spPr/>
        <p:txBody>
          <a:bodyPr/>
          <a:lstStyle/>
          <a:p>
            <a:endParaRPr lang="en-GB" dirty="0">
              <a:solidFill>
                <a:schemeClr val="bg1"/>
              </a:solidFill>
            </a:endParaRPr>
          </a:p>
        </p:txBody>
      </p:sp>
    </p:spTree>
    <p:extLst>
      <p:ext uri="{BB962C8B-B14F-4D97-AF65-F5344CB8AC3E}">
        <p14:creationId xmlns:p14="http://schemas.microsoft.com/office/powerpoint/2010/main" xmlns="" val="1630399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a:t>
            </a:r>
            <a:endParaRPr lang="en-GB" dirty="0"/>
          </a:p>
        </p:txBody>
      </p:sp>
      <p:sp>
        <p:nvSpPr>
          <p:cNvPr id="3" name="Content Placeholder 2"/>
          <p:cNvSpPr>
            <a:spLocks noGrp="1"/>
          </p:cNvSpPr>
          <p:nvPr>
            <p:ph idx="1"/>
          </p:nvPr>
        </p:nvSpPr>
        <p:spPr>
          <a:xfrm>
            <a:off x="457200" y="1600200"/>
            <a:ext cx="8229600" cy="4997152"/>
          </a:xfrm>
        </p:spPr>
        <p:txBody>
          <a:bodyPr>
            <a:noAutofit/>
          </a:bodyPr>
          <a:lstStyle/>
          <a:p>
            <a:r>
              <a:rPr lang="en-US" sz="2800" dirty="0"/>
              <a:t>The army of the </a:t>
            </a:r>
            <a:r>
              <a:rPr lang="en-US" sz="2800" dirty="0" smtClean="0"/>
              <a:t>empire</a:t>
            </a:r>
          </a:p>
          <a:p>
            <a:r>
              <a:rPr lang="en-GB" sz="2800" dirty="0"/>
              <a:t>The </a:t>
            </a:r>
            <a:r>
              <a:rPr lang="en-GB" sz="2800" dirty="0" smtClean="0"/>
              <a:t>legions</a:t>
            </a:r>
          </a:p>
          <a:p>
            <a:r>
              <a:rPr lang="en-US" sz="2800" dirty="0" smtClean="0"/>
              <a:t>The officers</a:t>
            </a:r>
          </a:p>
          <a:p>
            <a:r>
              <a:rPr lang="en-US" sz="2800" dirty="0" smtClean="0"/>
              <a:t>The non commissioned </a:t>
            </a:r>
          </a:p>
          <a:p>
            <a:r>
              <a:rPr lang="en-US" sz="2800" dirty="0" smtClean="0"/>
              <a:t>The auxiliafficers</a:t>
            </a:r>
          </a:p>
          <a:p>
            <a:r>
              <a:rPr lang="en-US" sz="2800" dirty="0" smtClean="0"/>
              <a:t> The imperial guard</a:t>
            </a:r>
          </a:p>
          <a:p>
            <a:r>
              <a:rPr lang="en-US" sz="2800" dirty="0" smtClean="0"/>
              <a:t>The praetorian guard</a:t>
            </a:r>
          </a:p>
          <a:p>
            <a:r>
              <a:rPr lang="en-US" sz="2800" dirty="0" smtClean="0"/>
              <a:t>The imperial horse guard</a:t>
            </a:r>
          </a:p>
          <a:p>
            <a:r>
              <a:rPr lang="en-US" sz="2800" dirty="0" smtClean="0"/>
              <a:t>The fleet</a:t>
            </a:r>
            <a:br>
              <a:rPr lang="en-US" sz="2800" dirty="0" smtClean="0"/>
            </a:br>
            <a:r>
              <a:rPr lang="en-US" sz="2000" dirty="0" smtClean="0"/>
              <a:t/>
            </a:r>
            <a:br>
              <a:rPr lang="en-US" sz="2000" dirty="0" smtClean="0"/>
            </a:br>
            <a:endParaRPr lang="en-GB" sz="2000" dirty="0"/>
          </a:p>
        </p:txBody>
      </p:sp>
    </p:spTree>
    <p:extLst>
      <p:ext uri="{BB962C8B-B14F-4D97-AF65-F5344CB8AC3E}">
        <p14:creationId xmlns:p14="http://schemas.microsoft.com/office/powerpoint/2010/main" xmlns="" val="8315586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Defense</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a:t>
            </a:r>
            <a:endParaRPr lang="en-US" dirty="0"/>
          </a:p>
        </p:txBody>
      </p:sp>
      <p:sp>
        <p:nvSpPr>
          <p:cNvPr id="3" name="Content Placeholder 2"/>
          <p:cNvSpPr>
            <a:spLocks noGrp="1"/>
          </p:cNvSpPr>
          <p:nvPr>
            <p:ph idx="1"/>
          </p:nvPr>
        </p:nvSpPr>
        <p:spPr/>
        <p:txBody>
          <a:bodyPr/>
          <a:lstStyle/>
          <a:p>
            <a:r>
              <a:rPr lang="en-US" dirty="0" smtClean="0"/>
              <a:t>Defense was an important part of the Roman military.</a:t>
            </a:r>
          </a:p>
          <a:p>
            <a:r>
              <a:rPr lang="en-US" dirty="0" smtClean="0"/>
              <a:t>It was important for them to have a good defense against their enemies in the many wars they had.</a:t>
            </a:r>
            <a:endParaRPr lang="en-US" dirty="0"/>
          </a:p>
        </p:txBody>
      </p:sp>
    </p:spTree>
    <p:extLst>
      <p:ext uri="{BB962C8B-B14F-4D97-AF65-F5344CB8AC3E}">
        <p14:creationId xmlns:p14="http://schemas.microsoft.com/office/powerpoint/2010/main" xmlns="" val="37426732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Shields </a:t>
            </a:r>
            <a:endParaRPr lang="en-US" dirty="0"/>
          </a:p>
        </p:txBody>
      </p:sp>
      <p:sp>
        <p:nvSpPr>
          <p:cNvPr id="3" name="Content Placeholder 2"/>
          <p:cNvSpPr>
            <a:spLocks noGrp="1"/>
          </p:cNvSpPr>
          <p:nvPr>
            <p:ph idx="1"/>
          </p:nvPr>
        </p:nvSpPr>
        <p:spPr/>
        <p:txBody>
          <a:bodyPr/>
          <a:lstStyle/>
          <a:p>
            <a:endParaRPr lang="en-US" dirty="0" smtClean="0"/>
          </a:p>
        </p:txBody>
      </p:sp>
      <p:pic>
        <p:nvPicPr>
          <p:cNvPr id="1026" name="Picture 2" descr="http://static.zoonar.com/img/www_repository3/7f/9b/1d/10_70b04b00c2ac921b02369778eb1808dd.jpg"/>
          <p:cNvPicPr>
            <a:picLocks noChangeAspect="1" noChangeArrowheads="1"/>
          </p:cNvPicPr>
          <p:nvPr/>
        </p:nvPicPr>
        <p:blipFill>
          <a:blip r:embed="rId2" cstate="print"/>
          <a:srcRect/>
          <a:stretch>
            <a:fillRect/>
          </a:stretch>
        </p:blipFill>
        <p:spPr bwMode="auto">
          <a:xfrm>
            <a:off x="685800" y="990600"/>
            <a:ext cx="7620000" cy="5721928"/>
          </a:xfrm>
          <a:prstGeom prst="rect">
            <a:avLst/>
          </a:prstGeom>
          <a:noFill/>
        </p:spPr>
      </p:pic>
    </p:spTree>
    <p:extLst>
      <p:ext uri="{BB962C8B-B14F-4D97-AF65-F5344CB8AC3E}">
        <p14:creationId xmlns:p14="http://schemas.microsoft.com/office/powerpoint/2010/main" xmlns="" val="2069846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242</Words>
  <Application>Microsoft Office PowerPoint</Application>
  <PresentationFormat>On-screen Show (4:3)</PresentationFormat>
  <Paragraphs>46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Roman Military </vt:lpstr>
      <vt:lpstr>Introduction</vt:lpstr>
      <vt:lpstr>Roman Army Rankings</vt:lpstr>
      <vt:lpstr>Brief</vt:lpstr>
      <vt:lpstr>Defense</vt:lpstr>
      <vt:lpstr>Defense</vt:lpstr>
      <vt:lpstr>Shields </vt:lpstr>
      <vt:lpstr>The Turtle</vt:lpstr>
      <vt:lpstr>The battle of Alesia</vt:lpstr>
      <vt:lpstr>Slide 12</vt:lpstr>
      <vt:lpstr>Romans weapons</vt:lpstr>
      <vt:lpstr>Gladius </vt:lpstr>
      <vt:lpstr>Pilum </vt:lpstr>
      <vt:lpstr>Shield </vt:lpstr>
      <vt:lpstr>Ballista </vt:lpstr>
      <vt:lpstr>Pugio </vt:lpstr>
      <vt:lpstr>Slide 19</vt:lpstr>
      <vt:lpstr>Slide 20</vt:lpstr>
      <vt:lpstr>Roman tactics</vt:lpstr>
      <vt:lpstr>The orb</vt:lpstr>
      <vt:lpstr>The wedge </vt:lpstr>
      <vt:lpstr>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student</cp:lastModifiedBy>
  <cp:revision>21</cp:revision>
  <dcterms:created xsi:type="dcterms:W3CDTF">2012-03-22T04:20:06Z</dcterms:created>
  <dcterms:modified xsi:type="dcterms:W3CDTF">2012-05-01T07:24:18Z</dcterms:modified>
</cp:coreProperties>
</file>